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  <p:sldId id="498" r:id="rId171"/>
    <p:sldId id="499" r:id="rId172"/>
    <p:sldId id="473" r:id="rId173"/>
    <p:sldId id="501" r:id="rId174"/>
    <p:sldId id="502" r:id="rId175"/>
    <p:sldId id="503" r:id="rId176"/>
    <p:sldId id="504" r:id="rId177"/>
    <p:sldId id="505" r:id="rId178"/>
    <p:sldId id="506" r:id="rId179"/>
    <p:sldId id="507" r:id="rId180"/>
    <p:sldId id="508" r:id="rId181"/>
    <p:sldId id="509" r:id="rId182"/>
    <p:sldId id="510" r:id="rId183"/>
    <p:sldId id="511" r:id="rId184"/>
    <p:sldId id="512" r:id="rId185"/>
    <p:sldId id="513" r:id="rId186"/>
    <p:sldId id="514" r:id="rId187"/>
    <p:sldId id="515" r:id="rId188"/>
    <p:sldId id="516" r:id="rId189"/>
    <p:sldId id="517" r:id="rId190"/>
    <p:sldId id="500" r:id="rId1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commentAuthors" Target="comment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Vimos ambientes </a:t>
            </a:r>
            <a:r>
              <a:rPr lang="es-PA" dirty="0" err="1" smtClean="0"/>
              <a:t>multiagentes</a:t>
            </a:r>
            <a:endParaRPr lang="es-PA" dirty="0" smtClean="0"/>
          </a:p>
          <a:p>
            <a:pPr lvl="1"/>
            <a:r>
              <a:rPr lang="es-PA" dirty="0" smtClean="0"/>
              <a:t>Consideran acciones de otros agentes</a:t>
            </a:r>
          </a:p>
          <a:p>
            <a:pPr lvl="1"/>
            <a:r>
              <a:rPr lang="es-PA" dirty="0" smtClean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 smtClean="0"/>
              <a:t>Problemas </a:t>
            </a:r>
            <a:r>
              <a:rPr lang="es-PA" dirty="0" err="1" smtClean="0"/>
              <a:t>adversariales</a:t>
            </a:r>
            <a:r>
              <a:rPr lang="es-PA" dirty="0" smtClean="0"/>
              <a:t> o juegos</a:t>
            </a:r>
          </a:p>
          <a:p>
            <a:r>
              <a:rPr lang="es-PA" dirty="0" smtClean="0"/>
              <a:t>Teoría de Juegos matemática</a:t>
            </a:r>
          </a:p>
          <a:p>
            <a:pPr lvl="1"/>
            <a:r>
              <a:rPr lang="es-PA" dirty="0" smtClean="0"/>
              <a:t>Ambientes </a:t>
            </a:r>
            <a:r>
              <a:rPr lang="es-PA" dirty="0" err="1" smtClean="0"/>
              <a:t>Multiagentes</a:t>
            </a:r>
            <a:r>
              <a:rPr lang="es-PA" dirty="0" smtClean="0"/>
              <a:t> son tratados como juego</a:t>
            </a:r>
          </a:p>
          <a:p>
            <a:pPr lvl="1"/>
            <a:r>
              <a:rPr lang="es-PA" dirty="0" smtClean="0"/>
              <a:t>Competencia o Cooperación</a:t>
            </a:r>
          </a:p>
          <a:p>
            <a:pPr lvl="1"/>
            <a:r>
              <a:rPr lang="es-PA" dirty="0" smtClean="0"/>
              <a:t>Juegos de tipo</a:t>
            </a:r>
          </a:p>
          <a:p>
            <a:pPr lvl="2"/>
            <a:r>
              <a:rPr lang="es-PA" dirty="0" smtClean="0"/>
              <a:t>Determinístico</a:t>
            </a:r>
          </a:p>
          <a:p>
            <a:pPr lvl="2"/>
            <a:r>
              <a:rPr lang="es-PA" dirty="0" smtClean="0"/>
              <a:t>Dos jugadores</a:t>
            </a:r>
          </a:p>
          <a:p>
            <a:pPr lvl="2"/>
            <a:r>
              <a:rPr lang="es-PA" dirty="0" smtClean="0"/>
              <a:t>Juegos de suma cero</a:t>
            </a:r>
          </a:p>
          <a:p>
            <a:pPr lvl="2"/>
            <a:r>
              <a:rPr lang="es-PA" dirty="0" smtClean="0"/>
              <a:t>Información perfecta (ajedrez): observable, determinístico, con resultado opuesto </a:t>
            </a:r>
            <a:r>
              <a:rPr lang="es-PA" smtClean="0"/>
              <a:t>para cada jugador</a:t>
            </a:r>
            <a:endParaRPr lang="es-PA" dirty="0" smtClean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Los juegos son generalmente temas interesantes</a:t>
            </a:r>
          </a:p>
          <a:p>
            <a:pPr lvl="1"/>
            <a:r>
              <a:rPr lang="es-PA" dirty="0" smtClean="0"/>
              <a:t>Alrededor de 50 movimientos y 35^100 o 10^154 estados</a:t>
            </a:r>
          </a:p>
          <a:p>
            <a:pPr lvl="1"/>
            <a:r>
              <a:rPr lang="es-PA" dirty="0" smtClean="0"/>
              <a:t>Se requiere saber el movimiento óptimo (A* es mitad eficiente)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pruning</a:t>
            </a:r>
            <a:r>
              <a:rPr lang="es-PA" dirty="0" smtClean="0"/>
              <a:t>”, ignora algunas decisiones del árbol sin afectar las respuestas</a:t>
            </a:r>
          </a:p>
          <a:p>
            <a:r>
              <a:rPr lang="es-PA" dirty="0" smtClean="0"/>
              <a:t>La función de evaluación heurística ayuda a aproximar el mejor estado</a:t>
            </a:r>
          </a:p>
          <a:p>
            <a:r>
              <a:rPr lang="es-PA" dirty="0" smtClean="0"/>
              <a:t>Juegos como </a:t>
            </a:r>
            <a:r>
              <a:rPr lang="es-PA" dirty="0" err="1" smtClean="0"/>
              <a:t>backgammon</a:t>
            </a:r>
            <a:r>
              <a:rPr lang="es-PA" dirty="0" smtClean="0"/>
              <a:t> poseen información imperfecta</a:t>
            </a:r>
          </a:p>
          <a:p>
            <a:r>
              <a:rPr lang="es-PA" dirty="0" smtClean="0"/>
              <a:t>Métodos de Max Min</a:t>
            </a:r>
          </a:p>
          <a:p>
            <a:pPr lvl="1"/>
            <a:r>
              <a:rPr lang="es-PA" dirty="0" smtClean="0"/>
              <a:t>Max mueve primero hasta completar el juego</a:t>
            </a:r>
          </a:p>
          <a:p>
            <a:pPr lvl="1"/>
            <a:r>
              <a:rPr lang="es-PA" dirty="0" smtClean="0"/>
              <a:t>El ganador recibe recompensa el perdedor es penalizado</a:t>
            </a:r>
          </a:p>
          <a:p>
            <a:endParaRPr lang="es-PA" dirty="0" smtClean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juego se puede tratar como búsqueda que posee:</a:t>
            </a:r>
          </a:p>
          <a:p>
            <a:pPr lvl="1"/>
            <a:r>
              <a:rPr lang="es-PA" dirty="0" smtClean="0"/>
              <a:t>1 - S0 (estado inicial): ¿Cómo está el juego cuando empieza?</a:t>
            </a:r>
          </a:p>
          <a:p>
            <a:pPr lvl="1"/>
            <a:r>
              <a:rPr lang="es-PA" dirty="0" smtClean="0"/>
              <a:t>2 - Jugador(s): Define en el estado cuál tiene derecho a moverse</a:t>
            </a:r>
          </a:p>
          <a:p>
            <a:pPr lvl="1"/>
            <a:r>
              <a:rPr lang="es-PA" dirty="0" smtClean="0"/>
              <a:t>3 - Acción(a): Retorna un grupo de movimientos legales en un estado</a:t>
            </a:r>
          </a:p>
          <a:p>
            <a:pPr lvl="1"/>
            <a:r>
              <a:rPr lang="es-PA" dirty="0" smtClean="0"/>
              <a:t>4 - Resultado (s, a): Modelo de transición que define el resultado de una movida</a:t>
            </a:r>
          </a:p>
          <a:p>
            <a:pPr lvl="1"/>
            <a:r>
              <a:rPr lang="es-PA" dirty="0" smtClean="0"/>
              <a:t>5 - Prueba Terminal (s): </a:t>
            </a:r>
          </a:p>
          <a:p>
            <a:pPr lvl="2"/>
            <a:r>
              <a:rPr lang="es-PA" dirty="0" smtClean="0"/>
              <a:t>True cuando el juego termina, False de otro modo.</a:t>
            </a:r>
          </a:p>
          <a:p>
            <a:pPr lvl="2"/>
            <a:r>
              <a:rPr lang="es-PA" dirty="0" smtClean="0"/>
              <a:t>Estado terminal se da al finalizar el juego</a:t>
            </a:r>
          </a:p>
          <a:p>
            <a:pPr lvl="1"/>
            <a:r>
              <a:rPr lang="es-PA" dirty="0" smtClean="0"/>
              <a:t>6 - Utilidad (s, p): Define el valor final del juego cuando se termina en el estado s para el </a:t>
            </a:r>
            <a:r>
              <a:rPr lang="es-PA" dirty="0" err="1" smtClean="0"/>
              <a:t>judador</a:t>
            </a:r>
            <a:r>
              <a:rPr lang="es-PA" dirty="0" smtClean="0"/>
              <a:t> p.  En ajedrez puede ser victoria(1), pérdida (0) o empate (1/2)</a:t>
            </a:r>
          </a:p>
          <a:p>
            <a:pPr lvl="2"/>
            <a:r>
              <a:rPr lang="es-PA" dirty="0" smtClean="0"/>
              <a:t>En otros juegos como </a:t>
            </a:r>
            <a:r>
              <a:rPr lang="es-PA" dirty="0" err="1" smtClean="0"/>
              <a:t>backgammon</a:t>
            </a:r>
            <a:r>
              <a:rPr lang="es-PA" dirty="0" smtClean="0"/>
              <a:t> las recompensas van de 0 a 192</a:t>
            </a:r>
          </a:p>
          <a:p>
            <a:pPr lvl="2"/>
            <a:r>
              <a:rPr lang="es-PA" dirty="0" smtClean="0"/>
              <a:t>Un juego de suma cero es aquel donde el pago total para todos los jugadores es el mismo en </a:t>
            </a:r>
            <a:r>
              <a:rPr lang="es-PA" dirty="0" err="1" smtClean="0"/>
              <a:t>caa</a:t>
            </a:r>
            <a:r>
              <a:rPr lang="es-PA" dirty="0" smtClean="0"/>
              <a:t> instancia del juego, como el ajedrez, 0+1, 1+0, ½ + ½. </a:t>
            </a:r>
          </a:p>
          <a:p>
            <a:r>
              <a:rPr lang="es-PA" dirty="0" smtClean="0"/>
              <a:t>1, 3 y 4 definen el árbol de juego</a:t>
            </a:r>
          </a:p>
          <a:p>
            <a:endParaRPr lang="es-PA" dirty="0" smtClean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estado inicial, acción y resultado definen el árbol de juego</a:t>
            </a:r>
          </a:p>
          <a:p>
            <a:pPr lvl="1"/>
            <a:r>
              <a:rPr lang="es-PA" dirty="0" smtClean="0"/>
              <a:t>Nodos = estados, líneas = movimientos</a:t>
            </a:r>
          </a:p>
          <a:p>
            <a:r>
              <a:rPr lang="es-PA" dirty="0" smtClean="0"/>
              <a:t>Ver imagen de X-0</a:t>
            </a:r>
          </a:p>
          <a:p>
            <a:pPr lvl="1"/>
            <a:r>
              <a:rPr lang="es-PA" dirty="0" smtClean="0"/>
              <a:t>Max tiene 9 posibilidades en s0</a:t>
            </a:r>
          </a:p>
          <a:p>
            <a:pPr lvl="1"/>
            <a:r>
              <a:rPr lang="es-PA" dirty="0" smtClean="0"/>
              <a:t>Se alterna entre </a:t>
            </a:r>
            <a:r>
              <a:rPr lang="es-PA" dirty="0" err="1" smtClean="0"/>
              <a:t>max</a:t>
            </a:r>
            <a:r>
              <a:rPr lang="es-PA" dirty="0" smtClean="0"/>
              <a:t> (x) y min (0)</a:t>
            </a:r>
          </a:p>
          <a:p>
            <a:pPr lvl="1"/>
            <a:r>
              <a:rPr lang="es-PA" dirty="0" smtClean="0"/>
              <a:t>Finaliza cuando… (ya sabemos </a:t>
            </a:r>
            <a:r>
              <a:rPr lang="es-PA" dirty="0" smtClean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 smtClean="0">
                <a:sym typeface="Wingdings" panose="05000000000000000000" pitchFamily="2" charset="2"/>
              </a:rPr>
              <a:t>Tambien</a:t>
            </a:r>
            <a:r>
              <a:rPr lang="es-PA" dirty="0" smtClean="0">
                <a:sym typeface="Wingdings" panose="05000000000000000000" pitchFamily="2" charset="2"/>
              </a:rPr>
              <a:t> le dicen </a:t>
            </a:r>
            <a:r>
              <a:rPr lang="es-PA" dirty="0" err="1" smtClean="0">
                <a:sym typeface="Wingdings" panose="05000000000000000000" pitchFamily="2" charset="2"/>
              </a:rPr>
              <a:t>minimax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es una secuencia de acciones llevando a la solución (estado terminal)</a:t>
            </a:r>
          </a:p>
          <a:p>
            <a:r>
              <a:rPr lang="es-PA" dirty="0" smtClean="0"/>
              <a:t>En </a:t>
            </a:r>
            <a:r>
              <a:rPr lang="es-PA" dirty="0" err="1" smtClean="0"/>
              <a:t>minimax</a:t>
            </a:r>
            <a:r>
              <a:rPr lang="es-PA" dirty="0" smtClean="0"/>
              <a:t> (búsqueda adversaria)</a:t>
            </a:r>
          </a:p>
          <a:p>
            <a:pPr lvl="1"/>
            <a:r>
              <a:rPr lang="es-PA" dirty="0" smtClean="0"/>
              <a:t>Min debe hacer algo</a:t>
            </a:r>
          </a:p>
          <a:p>
            <a:pPr lvl="1"/>
            <a:r>
              <a:rPr lang="es-PA" dirty="0" smtClean="0"/>
              <a:t>Max debe hacer una estrategia</a:t>
            </a:r>
          </a:p>
          <a:p>
            <a:pPr lvl="2"/>
            <a:r>
              <a:rPr lang="es-PA" dirty="0" smtClean="0"/>
              <a:t>Max mueve primero, luego min, luego </a:t>
            </a:r>
            <a:r>
              <a:rPr lang="es-PA" dirty="0" err="1" smtClean="0"/>
              <a:t>max</a:t>
            </a:r>
            <a:r>
              <a:rPr lang="es-PA" dirty="0" smtClean="0"/>
              <a:t> basado en las posibilidades de min</a:t>
            </a:r>
          </a:p>
          <a:p>
            <a:pPr lvl="2"/>
            <a:r>
              <a:rPr lang="es-PA" dirty="0" smtClean="0"/>
              <a:t>Parecido a AND-OR (algoritmo de contingencia)</a:t>
            </a:r>
          </a:p>
          <a:p>
            <a:r>
              <a:rPr lang="es-PA" dirty="0" smtClean="0"/>
              <a:t>Algo más sencillo…</a:t>
            </a:r>
          </a:p>
          <a:p>
            <a:pPr lvl="1"/>
            <a:r>
              <a:rPr lang="es-PA" dirty="0" smtClean="0"/>
              <a:t>a1,a2,a3 son acciones de </a:t>
            </a:r>
            <a:r>
              <a:rPr lang="es-PA" dirty="0" err="1" smtClean="0"/>
              <a:t>max</a:t>
            </a:r>
            <a:endParaRPr lang="es-PA" dirty="0" smtClean="0"/>
          </a:p>
          <a:p>
            <a:pPr lvl="1"/>
            <a:r>
              <a:rPr lang="es-PA" dirty="0" smtClean="0"/>
              <a:t>b1,b2,b3 son acciones de min</a:t>
            </a:r>
          </a:p>
          <a:p>
            <a:pPr lvl="1"/>
            <a:r>
              <a:rPr lang="es-PA" dirty="0" smtClean="0"/>
              <a:t>Finaliza luego de un juego de </a:t>
            </a:r>
            <a:r>
              <a:rPr lang="es-PA" dirty="0" err="1" smtClean="0"/>
              <a:t>max</a:t>
            </a:r>
            <a:r>
              <a:rPr lang="es-PA" dirty="0" smtClean="0"/>
              <a:t> y de min</a:t>
            </a:r>
          </a:p>
          <a:p>
            <a:pPr lvl="2"/>
            <a:r>
              <a:rPr lang="es-PA" dirty="0" smtClean="0"/>
              <a:t>Llamado </a:t>
            </a:r>
            <a:r>
              <a:rPr lang="es-PA" dirty="0" err="1" smtClean="0"/>
              <a:t>ply</a:t>
            </a:r>
            <a:r>
              <a:rPr lang="es-PA" dirty="0" smtClean="0"/>
              <a:t>, un árbol de una movida</a:t>
            </a:r>
          </a:p>
          <a:p>
            <a:pPr lvl="1"/>
            <a:r>
              <a:rPr lang="es-PA" dirty="0" smtClean="0"/>
              <a:t>Función objetivo de 2 – 14</a:t>
            </a:r>
          </a:p>
          <a:p>
            <a:pPr lvl="2"/>
            <a:r>
              <a:rPr lang="es-PA" dirty="0" smtClean="0"/>
              <a:t>También llamado valor </a:t>
            </a:r>
            <a:r>
              <a:rPr lang="es-PA" dirty="0" err="1" smtClean="0"/>
              <a:t>minimax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Las decisiones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Nodo A = a1, Nodo B = b1</a:t>
            </a:r>
          </a:p>
          <a:p>
            <a:r>
              <a:rPr lang="es-PA" dirty="0" smtClean="0"/>
              <a:t>Max trata de jugar lo mejor posible</a:t>
            </a:r>
          </a:p>
          <a:p>
            <a:r>
              <a:rPr lang="es-PA" dirty="0" smtClean="0"/>
              <a:t>Si Min no se mueve óptimamente, </a:t>
            </a:r>
            <a:r>
              <a:rPr lang="es-PA" dirty="0" err="1" smtClean="0"/>
              <a:t>max</a:t>
            </a:r>
            <a:r>
              <a:rPr lang="es-PA" dirty="0" smtClean="0"/>
              <a:t> lo hará siempre mejor </a:t>
            </a:r>
          </a:p>
          <a:p>
            <a:r>
              <a:rPr lang="es-PA" dirty="0" smtClean="0"/>
              <a:t>El algoritmo calcula la decisión de mayor valor para el estado actual</a:t>
            </a:r>
          </a:p>
          <a:p>
            <a:pPr lvl="1"/>
            <a:r>
              <a:rPr lang="es-PA" dirty="0" smtClean="0"/>
              <a:t>Recursión de estados</a:t>
            </a:r>
          </a:p>
          <a:p>
            <a:pPr lvl="1"/>
            <a:r>
              <a:rPr lang="es-PA" dirty="0" smtClean="0"/>
              <a:t>Se sigue hasta el final del árbol</a:t>
            </a:r>
          </a:p>
          <a:p>
            <a:pPr lvl="1"/>
            <a:r>
              <a:rPr lang="es-PA" dirty="0" smtClean="0"/>
              <a:t>Al finalizar se retornan los valores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3,12,8 para acciones a1, b1, valor = 3, retorna B</a:t>
            </a:r>
          </a:p>
          <a:p>
            <a:pPr lvl="1"/>
            <a:r>
              <a:rPr lang="es-PA" dirty="0" smtClean="0"/>
              <a:t>Resultados </a:t>
            </a:r>
            <a:r>
              <a:rPr lang="es-PA" dirty="0" err="1" smtClean="0"/>
              <a:t>minimax</a:t>
            </a:r>
            <a:r>
              <a:rPr lang="es-PA" dirty="0" smtClean="0"/>
              <a:t> para el siguiente nodo:?</a:t>
            </a:r>
          </a:p>
          <a:p>
            <a:pPr marL="342900" lvl="1" indent="-342900"/>
            <a:r>
              <a:rPr lang="es-PA" dirty="0" smtClean="0"/>
              <a:t>Es un </a:t>
            </a:r>
            <a:r>
              <a:rPr lang="es-PA" dirty="0" err="1" smtClean="0"/>
              <a:t>Depth-First</a:t>
            </a:r>
            <a:r>
              <a:rPr lang="es-PA" dirty="0"/>
              <a:t> </a:t>
            </a:r>
            <a:r>
              <a:rPr lang="es-PA" dirty="0" smtClean="0"/>
              <a:t>(</a:t>
            </a:r>
            <a:r>
              <a:rPr lang="es-PA" dirty="0"/>
              <a:t>b acciones, m </a:t>
            </a:r>
            <a:r>
              <a:rPr lang="es-PA" dirty="0" err="1"/>
              <a:t>profunidad</a:t>
            </a:r>
            <a:r>
              <a:rPr lang="es-PA" dirty="0"/>
              <a:t> </a:t>
            </a:r>
            <a:r>
              <a:rPr lang="es-PA" dirty="0" smtClean="0"/>
              <a:t>máxima) </a:t>
            </a:r>
          </a:p>
          <a:p>
            <a:pPr lvl="1"/>
            <a:r>
              <a:rPr lang="es-PA" dirty="0" err="1" smtClean="0"/>
              <a:t>Algortitmo</a:t>
            </a:r>
            <a:r>
              <a:rPr lang="es-PA" dirty="0" smtClean="0"/>
              <a:t> de complejidad 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Complejidad de espacio O(</a:t>
            </a:r>
            <a:r>
              <a:rPr lang="es-PA" dirty="0" err="1" smtClean="0"/>
              <a:t>bm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Decisión óptima en juegos multijugador (2+ jugadores)</a:t>
            </a:r>
          </a:p>
          <a:p>
            <a:r>
              <a:rPr lang="es-PA" dirty="0" smtClean="0"/>
              <a:t>Los resultados serán un grupo de vector, </a:t>
            </a:r>
            <a:r>
              <a:rPr lang="es-PA" dirty="0" err="1" smtClean="0"/>
              <a:t>p.e</a:t>
            </a:r>
            <a:r>
              <a:rPr lang="es-PA" dirty="0" smtClean="0"/>
              <a:t>. 3 jugadores [va, </a:t>
            </a:r>
            <a:r>
              <a:rPr lang="es-PA" dirty="0" err="1" smtClean="0"/>
              <a:t>vb</a:t>
            </a:r>
            <a:r>
              <a:rPr lang="es-PA" dirty="0" smtClean="0"/>
              <a:t>, </a:t>
            </a:r>
            <a:r>
              <a:rPr lang="es-PA" dirty="0" err="1" smtClean="0"/>
              <a:t>vc</a:t>
            </a:r>
            <a:r>
              <a:rPr lang="es-PA" dirty="0" smtClean="0"/>
              <a:t>] para cada nodo</a:t>
            </a:r>
          </a:p>
          <a:p>
            <a:pPr lvl="1"/>
            <a:r>
              <a:rPr lang="es-PA" dirty="0" smtClean="0"/>
              <a:t>Una función de utilidad que retorne un vector</a:t>
            </a:r>
          </a:p>
          <a:p>
            <a:r>
              <a:rPr lang="es-PA" dirty="0" smtClean="0"/>
              <a:t>El estado terminal </a:t>
            </a:r>
            <a:r>
              <a:rPr lang="es-PA" dirty="0" err="1" smtClean="0"/>
              <a:t>dara</a:t>
            </a:r>
            <a:r>
              <a:rPr lang="es-PA" dirty="0" smtClean="0"/>
              <a:t> el valor visto desde el punto de vista de cada jugador</a:t>
            </a:r>
          </a:p>
          <a:p>
            <a:r>
              <a:rPr lang="es-PA" dirty="0" smtClean="0"/>
              <a:t>En juegos de suma cero, puede darse solo un valor pues el resultado es opuesto</a:t>
            </a:r>
          </a:p>
          <a:p>
            <a:r>
              <a:rPr lang="es-PA" dirty="0" smtClean="0"/>
              <a:t>Ver estado C (marcado x)</a:t>
            </a:r>
          </a:p>
          <a:p>
            <a:pPr lvl="1"/>
            <a:r>
              <a:rPr lang="es-PA" dirty="0" smtClean="0"/>
              <a:t>[1, 2, 6] lleva a dos decisiones</a:t>
            </a:r>
          </a:p>
          <a:p>
            <a:pPr lvl="1"/>
            <a:r>
              <a:rPr lang="es-PA" dirty="0" smtClean="0"/>
              <a:t>6 &gt; 3, Elegimos [1,2,6]</a:t>
            </a:r>
          </a:p>
          <a:p>
            <a:pPr lvl="1"/>
            <a:r>
              <a:rPr lang="es-PA" dirty="0" smtClean="0"/>
              <a:t>Estado terminal [1,2,6]</a:t>
            </a:r>
          </a:p>
          <a:p>
            <a:pPr lvl="1"/>
            <a:r>
              <a:rPr lang="es-PA" dirty="0" smtClean="0"/>
              <a:t>El valor atrás del nodo es el vector v</a:t>
            </a:r>
          </a:p>
          <a:p>
            <a:r>
              <a:rPr lang="es-PA" dirty="0" smtClean="0"/>
              <a:t>Juegos multijugador</a:t>
            </a:r>
          </a:p>
          <a:p>
            <a:pPr lvl="1"/>
            <a:r>
              <a:rPr lang="es-PA" dirty="0" smtClean="0"/>
              <a:t>Alianzas</a:t>
            </a:r>
          </a:p>
          <a:p>
            <a:pPr lvl="1"/>
            <a:r>
              <a:rPr lang="es-PA" dirty="0" smtClean="0"/>
              <a:t>Se modifican mientras avanza el juego</a:t>
            </a:r>
          </a:p>
          <a:p>
            <a:pPr lvl="1"/>
            <a:r>
              <a:rPr lang="es-PA" dirty="0" smtClean="0"/>
              <a:t>En este caso C está en posición fuerte y A,B son débiles</a:t>
            </a:r>
          </a:p>
          <a:p>
            <a:pPr lvl="2"/>
            <a:r>
              <a:rPr lang="es-PA" dirty="0" smtClean="0"/>
              <a:t>A,B se deben unir para atacar C, C debe destruir a </a:t>
            </a:r>
            <a:r>
              <a:rPr lang="es-PA" dirty="0" err="1" smtClean="0"/>
              <a:t>A</a:t>
            </a:r>
            <a:r>
              <a:rPr lang="es-PA" dirty="0" smtClean="0"/>
              <a:t> y B</a:t>
            </a:r>
          </a:p>
          <a:p>
            <a:pPr lvl="2"/>
            <a:r>
              <a:rPr lang="es-PA" dirty="0" smtClean="0"/>
              <a:t>Al debilitarse C, la alianza pierde valor y A,B pueden violar su acuerdo</a:t>
            </a:r>
          </a:p>
          <a:p>
            <a:pPr lvl="1"/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de </a:t>
            </a:r>
            <a:r>
              <a:rPr lang="es-PA" dirty="0" err="1" smtClean="0"/>
              <a:t>minimax</a:t>
            </a:r>
            <a:r>
              <a:rPr lang="es-PA" dirty="0" smtClean="0"/>
              <a:t> son la gran cantidad de estados</a:t>
            </a:r>
          </a:p>
          <a:p>
            <a:pPr lvl="1"/>
            <a:r>
              <a:rPr lang="es-PA" dirty="0" smtClean="0"/>
              <a:t>Exponencial a la </a:t>
            </a:r>
            <a:r>
              <a:rPr lang="es-PA" dirty="0" err="1" smtClean="0"/>
              <a:t>profunidad</a:t>
            </a:r>
            <a:r>
              <a:rPr lang="es-PA" dirty="0" smtClean="0"/>
              <a:t> del árbol.</a:t>
            </a:r>
          </a:p>
          <a:p>
            <a:r>
              <a:rPr lang="es-PA" dirty="0" smtClean="0"/>
              <a:t>No se pueden eliminar los nodos, pero se puede “obviar” partes de él para llegar a una sol.</a:t>
            </a:r>
          </a:p>
          <a:p>
            <a:pPr lvl="1"/>
            <a:r>
              <a:rPr lang="es-PA" dirty="0" smtClean="0"/>
              <a:t>Eliminamos partes del árbol!</a:t>
            </a:r>
          </a:p>
          <a:p>
            <a:pPr lvl="1"/>
            <a:r>
              <a:rPr lang="es-PA" dirty="0" smtClean="0"/>
              <a:t>Misma decisión en </a:t>
            </a:r>
            <a:r>
              <a:rPr lang="es-PA" dirty="0" err="1" smtClean="0"/>
              <a:t>minimax</a:t>
            </a:r>
            <a:r>
              <a:rPr lang="es-PA" dirty="0"/>
              <a:t> </a:t>
            </a:r>
            <a:r>
              <a:rPr lang="es-PA" dirty="0" smtClean="0"/>
              <a:t>pero obviamos y eliminamos las demás partes (</a:t>
            </a:r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)</a:t>
            </a:r>
          </a:p>
          <a:p>
            <a:r>
              <a:rPr lang="es-PA" dirty="0" smtClean="0"/>
              <a:t>Puede ser aplicado a cualquier </a:t>
            </a:r>
            <a:r>
              <a:rPr lang="es-PA" dirty="0" err="1" smtClean="0"/>
              <a:t>profunidad</a:t>
            </a:r>
            <a:r>
              <a:rPr lang="es-PA" dirty="0" smtClean="0"/>
              <a:t> de árbol</a:t>
            </a:r>
          </a:p>
          <a:p>
            <a:r>
              <a:rPr lang="es-PA" dirty="0" smtClean="0"/>
              <a:t>Concepto</a:t>
            </a:r>
          </a:p>
          <a:p>
            <a:pPr lvl="1"/>
            <a:r>
              <a:rPr lang="es-PA" dirty="0"/>
              <a:t>P</a:t>
            </a:r>
            <a:r>
              <a:rPr lang="es-PA" dirty="0" smtClean="0"/>
              <a:t>2 trata de minimizar</a:t>
            </a:r>
          </a:p>
          <a:p>
            <a:pPr lvl="1"/>
            <a:r>
              <a:rPr lang="es-PA" dirty="0" smtClean="0"/>
              <a:t>P1 trata de </a:t>
            </a:r>
            <a:r>
              <a:rPr lang="es-PA" dirty="0" err="1" smtClean="0"/>
              <a:t>maximixar</a:t>
            </a:r>
            <a:endParaRPr lang="es-PA" dirty="0" smtClean="0"/>
          </a:p>
          <a:p>
            <a:pPr lvl="1"/>
            <a:r>
              <a:rPr lang="es-PA" dirty="0"/>
              <a:t>P</a:t>
            </a:r>
            <a:r>
              <a:rPr lang="es-PA" dirty="0" smtClean="0"/>
              <a:t>1 nunca escogerá la mejor decisión de P2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Actualizan el valor de 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, ignorando nodos que no convienen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 smtClean="0">
                    <a:sym typeface="Symbol" panose="05050102010706020507" pitchFamily="18" charset="2"/>
                  </a:rPr>
                  <a:t>órden</a:t>
                </a:r>
                <a:r>
                  <a:rPr lang="es-PA" dirty="0" smtClean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 smtClean="0">
                    <a:sym typeface="Symbol" panose="05050102010706020507" pitchFamily="18" charset="2"/>
                  </a:rPr>
                  <a:t>Ejm</a:t>
                </a:r>
                <a:r>
                  <a:rPr lang="es-PA" dirty="0" smtClean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 smtClean="0"/>
                  <a:t> (ramales)</a:t>
                </a:r>
              </a:p>
              <a:p>
                <a:pPr lvl="2"/>
                <a:r>
                  <a:rPr lang="es-PA" dirty="0" smtClean="0"/>
                  <a:t>Si se examinan en orden aleatorio O(b^(3m/4))</a:t>
                </a:r>
              </a:p>
              <a:p>
                <a:r>
                  <a:rPr lang="es-PA" dirty="0" smtClean="0"/>
                  <a:t>Es mejor explorar por aleatoriedad (</a:t>
                </a:r>
                <a:r>
                  <a:rPr lang="es-PA" dirty="0" err="1" smtClean="0"/>
                  <a:t>Iterative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)</a:t>
                </a:r>
              </a:p>
              <a:p>
                <a:pPr lvl="1"/>
                <a:r>
                  <a:rPr lang="es-PA" dirty="0" smtClean="0"/>
                  <a:t>Los mejores movimientos son llamados ‘</a:t>
                </a:r>
                <a:r>
                  <a:rPr lang="es-PA" dirty="0" err="1" smtClean="0"/>
                  <a:t>heuristic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killer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moves</a:t>
                </a:r>
                <a:r>
                  <a:rPr lang="es-PA" dirty="0" smtClean="0"/>
                  <a:t>’</a:t>
                </a:r>
              </a:p>
              <a:p>
                <a:pPr lvl="1"/>
                <a:r>
                  <a:rPr lang="es-PA" dirty="0" smtClean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 smtClean="0"/>
                  <a:t>Es mejor alojar estados en una tabla para no volver a computarlos (tabla de </a:t>
                </a:r>
                <a:r>
                  <a:rPr lang="es-PA" dirty="0" err="1" smtClean="0"/>
                  <a:t>tansposición</a:t>
                </a:r>
                <a:r>
                  <a:rPr lang="es-PA" dirty="0" smtClean="0"/>
                  <a:t>)</a:t>
                </a:r>
              </a:p>
              <a:p>
                <a:pPr lvl="3"/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 smtClean="0"/>
              <a:t>Minimax</a:t>
            </a:r>
            <a:r>
              <a:rPr lang="es-PA" dirty="0" smtClean="0"/>
              <a:t> genera todo el juego</a:t>
            </a:r>
          </a:p>
          <a:p>
            <a:r>
              <a:rPr lang="es-PA" dirty="0" smtClean="0"/>
              <a:t>Alfa beta elimina parte de él, lo innecesario pero busca mucho la manera terminal</a:t>
            </a:r>
          </a:p>
          <a:p>
            <a:pPr lvl="1"/>
            <a:r>
              <a:rPr lang="es-PA" dirty="0" smtClean="0"/>
              <a:t>No es práctico</a:t>
            </a:r>
          </a:p>
          <a:p>
            <a:pPr lvl="1"/>
            <a:r>
              <a:rPr lang="es-PA" dirty="0" smtClean="0"/>
              <a:t>Toma mucho tiempo</a:t>
            </a:r>
          </a:p>
          <a:p>
            <a:r>
              <a:rPr lang="es-PA" dirty="0" smtClean="0"/>
              <a:t>Otro método mejor es evaluar la función heurística, es decir alterar </a:t>
            </a:r>
            <a:r>
              <a:rPr lang="es-PA" dirty="0" err="1" smtClean="0"/>
              <a:t>minimax</a:t>
            </a:r>
            <a:r>
              <a:rPr lang="es-PA" dirty="0" smtClean="0"/>
              <a:t> y alfa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EVAL = reemplazando la función de evaluación, por una heurística</a:t>
            </a:r>
          </a:p>
          <a:p>
            <a:pPr lvl="1"/>
            <a:r>
              <a:rPr lang="es-PA" dirty="0" err="1" smtClean="0"/>
              <a:t>Cutoff</a:t>
            </a:r>
            <a:r>
              <a:rPr lang="es-PA" dirty="0" smtClean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Hay que diseñar bien la función de evaluación o nos llevará a un camino sin salida. ¿Cómo?</a:t>
            </a:r>
          </a:p>
          <a:p>
            <a:pPr lvl="1"/>
            <a:r>
              <a:rPr lang="es-PA" dirty="0" smtClean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 smtClean="0"/>
              <a:t>No debe tomar mucho tiempo en computar</a:t>
            </a:r>
          </a:p>
          <a:p>
            <a:pPr lvl="1"/>
            <a:r>
              <a:rPr lang="es-PA" dirty="0" smtClean="0"/>
              <a:t>Para los estados no terminales, la </a:t>
            </a:r>
            <a:r>
              <a:rPr lang="es-PA" dirty="0" err="1" smtClean="0"/>
              <a:t>funci´ón</a:t>
            </a:r>
            <a:r>
              <a:rPr lang="es-PA" dirty="0" smtClean="0"/>
              <a:t> de evaluación debe correlacionarse con la razón de ganar 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 smtClean="0"/>
                  <a:t>Para decisiones imperfectas necesitamos las reglas anteriores</a:t>
                </a:r>
              </a:p>
              <a:p>
                <a:pPr lvl="1"/>
                <a:r>
                  <a:rPr lang="es-PA" dirty="0" smtClean="0"/>
                  <a:t>Sabemos los estados y características </a:t>
                </a:r>
              </a:p>
              <a:p>
                <a:pPr lvl="1"/>
                <a:r>
                  <a:rPr lang="es-PA" dirty="0" smtClean="0"/>
                  <a:t>cantidad de reinas, reyes, peones, etc. que conducen a ganar, perder o empatar</a:t>
                </a:r>
              </a:p>
              <a:p>
                <a:r>
                  <a:rPr lang="es-PA" dirty="0" smtClean="0"/>
                  <a:t>Asumiendo estado de peones 72% ganar(+1), 20% perder(0), 8% empatar(1/2)</a:t>
                </a:r>
              </a:p>
              <a:p>
                <a:pPr lvl="1"/>
                <a:r>
                  <a:rPr lang="es-PA" dirty="0" smtClean="0"/>
                  <a:t>Valor de la función = (0.72*1+0.2*0+0.08*0.5)=0.76</a:t>
                </a:r>
              </a:p>
              <a:p>
                <a:r>
                  <a:rPr lang="es-PA" dirty="0" smtClean="0"/>
                  <a:t>Se usa una estrategia de sumar por separado las ‘ganancias’</a:t>
                </a:r>
              </a:p>
              <a:p>
                <a:r>
                  <a:rPr lang="es-PA" dirty="0" smtClean="0"/>
                  <a:t>Se llama pesos lineales, EVAL =w1*f1(s) + w2*f2(s) + … + </a:t>
                </a:r>
                <a:r>
                  <a:rPr lang="es-PA" dirty="0" err="1" smtClean="0"/>
                  <a:t>wnfn</a:t>
                </a:r>
                <a:r>
                  <a:rPr lang="es-PA" dirty="0" smtClean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w = pesos, f = características, </a:t>
                </a:r>
                <a:r>
                  <a:rPr lang="es-PA" dirty="0" err="1" smtClean="0"/>
                  <a:t>p.e</a:t>
                </a:r>
                <a:r>
                  <a:rPr lang="es-PA" dirty="0" smtClean="0"/>
                  <a:t>. un </a:t>
                </a:r>
                <a:r>
                  <a:rPr lang="es-PA" dirty="0" err="1" smtClean="0"/>
                  <a:t>peon</a:t>
                </a:r>
                <a:r>
                  <a:rPr lang="es-PA" dirty="0" smtClean="0"/>
                  <a:t> = 1, caballo = 3, etc.</a:t>
                </a:r>
              </a:p>
              <a:p>
                <a:pPr lvl="1"/>
                <a:r>
                  <a:rPr lang="es-PA" dirty="0" smtClean="0"/>
                  <a:t>La contribución de pesos individuales es diferente a las características.</a:t>
                </a:r>
              </a:p>
              <a:p>
                <a:pPr lvl="1"/>
                <a:r>
                  <a:rPr lang="es-PA" dirty="0" smtClean="0"/>
                  <a:t>PERO!, los programas de ajedrez utilizan combinaciones no lineales para ganar.</a:t>
                </a:r>
              </a:p>
              <a:p>
                <a:r>
                  <a:rPr lang="es-PA" dirty="0" smtClean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 anterior era modificar la función de evaluación</a:t>
            </a:r>
          </a:p>
          <a:p>
            <a:r>
              <a:rPr lang="es-PA" dirty="0" err="1" smtClean="0"/>
              <a:t>Modifcamos</a:t>
            </a:r>
            <a:r>
              <a:rPr lang="es-PA" dirty="0" smtClean="0"/>
              <a:t> ahora la búsqueda (usando la función anterior)</a:t>
            </a:r>
          </a:p>
          <a:p>
            <a:pPr lvl="1"/>
            <a:r>
              <a:rPr lang="es-PA" dirty="0" smtClean="0"/>
              <a:t>Retorna True, para </a:t>
            </a:r>
            <a:r>
              <a:rPr lang="es-PA" dirty="0" err="1" smtClean="0"/>
              <a:t>profunidades</a:t>
            </a:r>
            <a:r>
              <a:rPr lang="es-PA" dirty="0" smtClean="0"/>
              <a:t> &gt; a la </a:t>
            </a:r>
            <a:r>
              <a:rPr lang="es-PA" dirty="0" err="1" smtClean="0"/>
              <a:t>profunidad</a:t>
            </a:r>
            <a:r>
              <a:rPr lang="es-PA" dirty="0" smtClean="0"/>
              <a:t> fija y los estados terminales</a:t>
            </a:r>
          </a:p>
          <a:p>
            <a:pPr lvl="1"/>
            <a:r>
              <a:rPr lang="es-PA" dirty="0" smtClean="0"/>
              <a:t>Mejor usar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Deeping</a:t>
            </a:r>
            <a:r>
              <a:rPr lang="es-PA" dirty="0" smtClean="0"/>
              <a:t> (culminado el tiempo de </a:t>
            </a:r>
            <a:r>
              <a:rPr lang="es-PA" dirty="0" err="1" smtClean="0"/>
              <a:t>timeout</a:t>
            </a:r>
            <a:r>
              <a:rPr lang="es-PA" dirty="0" smtClean="0"/>
              <a:t> )retornando la mejor opción</a:t>
            </a:r>
          </a:p>
          <a:p>
            <a:pPr lvl="1"/>
            <a:r>
              <a:rPr lang="es-PA" dirty="0" smtClean="0"/>
              <a:t>Analizando el ejemplo:</a:t>
            </a:r>
          </a:p>
          <a:p>
            <a:pPr lvl="2"/>
            <a:r>
              <a:rPr lang="es-PA" dirty="0" smtClean="0"/>
              <a:t>Negro tiene la ventaja por un caballo y dos peones. (Negro cabeza)</a:t>
            </a:r>
          </a:p>
          <a:p>
            <a:pPr lvl="2"/>
            <a:r>
              <a:rPr lang="es-PA" dirty="0" smtClean="0"/>
              <a:t>En el siguiente paso Blancos atrapan a la reina negra, las posibilidades de ganar de negra son mayores</a:t>
            </a:r>
          </a:p>
          <a:p>
            <a:r>
              <a:rPr lang="es-PA" dirty="0" smtClean="0"/>
              <a:t>Se debe de aplicar búsqueda cociente</a:t>
            </a:r>
          </a:p>
          <a:p>
            <a:pPr lvl="1"/>
            <a:r>
              <a:rPr lang="es-PA" dirty="0" smtClean="0"/>
              <a:t>Mirar el estado actual</a:t>
            </a:r>
          </a:p>
          <a:p>
            <a:r>
              <a:rPr lang="es-PA" dirty="0" smtClean="0"/>
              <a:t>El efecto horizonte es donde el oponente causa daño</a:t>
            </a:r>
          </a:p>
          <a:p>
            <a:pPr lvl="1"/>
            <a:r>
              <a:rPr lang="es-PA" dirty="0" smtClean="0"/>
              <a:t>No esquivable, pero puede desviarse con tácticas.</a:t>
            </a:r>
          </a:p>
          <a:p>
            <a:endParaRPr lang="es-P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El alfil no puede escapar</a:t>
            </a:r>
          </a:p>
          <a:p>
            <a:pPr lvl="1"/>
            <a:r>
              <a:rPr lang="es-PA" dirty="0" smtClean="0"/>
              <a:t>Torre se movería h1, a1, a2 (6 </a:t>
            </a:r>
            <a:r>
              <a:rPr lang="es-PA" dirty="0" err="1" smtClean="0"/>
              <a:t>ply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Negro no tiene secuencia que libere al alfil</a:t>
            </a:r>
          </a:p>
          <a:p>
            <a:pPr lvl="2"/>
            <a:r>
              <a:rPr lang="es-PA" dirty="0" smtClean="0"/>
              <a:t>Aún movidas </a:t>
            </a:r>
            <a:r>
              <a:rPr lang="es-PA" dirty="0" err="1" smtClean="0"/>
              <a:t>subsequentes</a:t>
            </a:r>
            <a:r>
              <a:rPr lang="es-PA" dirty="0" smtClean="0"/>
              <a:t> son pérdida</a:t>
            </a:r>
          </a:p>
          <a:p>
            <a:pPr lvl="1"/>
            <a:r>
              <a:rPr lang="es-PA" dirty="0" smtClean="0"/>
              <a:t>Negro puede considerar</a:t>
            </a:r>
          </a:p>
          <a:p>
            <a:pPr lvl="2"/>
            <a:r>
              <a:rPr lang="es-PA" dirty="0" smtClean="0"/>
              <a:t>Que capturen al </a:t>
            </a:r>
            <a:r>
              <a:rPr lang="es-PA" dirty="0" err="1" smtClean="0"/>
              <a:t>peon</a:t>
            </a:r>
            <a:r>
              <a:rPr lang="es-PA" dirty="0" smtClean="0"/>
              <a:t> a e4</a:t>
            </a:r>
          </a:p>
          <a:p>
            <a:pPr lvl="2"/>
            <a:r>
              <a:rPr lang="es-PA" dirty="0" smtClean="0"/>
              <a:t>Luego el </a:t>
            </a:r>
            <a:r>
              <a:rPr lang="es-PA" dirty="0" err="1" smtClean="0"/>
              <a:t>peon</a:t>
            </a:r>
            <a:r>
              <a:rPr lang="es-PA" dirty="0" smtClean="0"/>
              <a:t> de f5</a:t>
            </a:r>
          </a:p>
          <a:p>
            <a:pPr lvl="2"/>
            <a:r>
              <a:rPr lang="es-PA" dirty="0" smtClean="0"/>
              <a:t>4 </a:t>
            </a:r>
            <a:r>
              <a:rPr lang="es-PA" dirty="0" err="1" smtClean="0"/>
              <a:t>ply</a:t>
            </a:r>
            <a:r>
              <a:rPr lang="es-PA" dirty="0" smtClean="0"/>
              <a:t> / 6 </a:t>
            </a:r>
            <a:r>
              <a:rPr lang="es-PA" dirty="0" err="1" smtClean="0"/>
              <a:t>ply</a:t>
            </a:r>
            <a:r>
              <a:rPr lang="es-PA" dirty="0" smtClean="0"/>
              <a:t> que capturaba al alfil</a:t>
            </a:r>
          </a:p>
          <a:p>
            <a:pPr lvl="1"/>
            <a:r>
              <a:rPr lang="es-PA" dirty="0" smtClean="0"/>
              <a:t>Esto se llama extensión singular</a:t>
            </a:r>
          </a:p>
          <a:p>
            <a:pPr lvl="2"/>
            <a:r>
              <a:rPr lang="es-PA" dirty="0" smtClean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Foward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Algunas movidas de algunos nodos son desechadas sin considerar</a:t>
            </a:r>
          </a:p>
          <a:p>
            <a:r>
              <a:rPr lang="es-PA" dirty="0" smtClean="0"/>
              <a:t>FP -&gt; considerar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En cada </a:t>
            </a:r>
            <a:r>
              <a:rPr lang="es-PA" dirty="0" err="1" smtClean="0"/>
              <a:t>ply</a:t>
            </a:r>
            <a:r>
              <a:rPr lang="es-PA" dirty="0" smtClean="0"/>
              <a:t> considerar las mejores movidas (en la </a:t>
            </a:r>
            <a:r>
              <a:rPr lang="es-PA" dirty="0" err="1" smtClean="0"/>
              <a:t>fun</a:t>
            </a:r>
            <a:r>
              <a:rPr lang="es-PA" dirty="0" smtClean="0"/>
              <a:t>. evaluación)</a:t>
            </a:r>
          </a:p>
          <a:p>
            <a:pPr lvl="1"/>
            <a:r>
              <a:rPr lang="es-PA" dirty="0" smtClean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 smtClean="0"/>
              <a:t>Se deben mezclar las técnicas anteriores para tener un buen agente.</a:t>
            </a:r>
          </a:p>
          <a:p>
            <a:pPr lvl="1"/>
            <a:r>
              <a:rPr lang="es-PA" dirty="0" err="1" smtClean="0"/>
              <a:t>Minmax</a:t>
            </a:r>
            <a:r>
              <a:rPr lang="es-PA" dirty="0" smtClean="0"/>
              <a:t> (hasta 6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beginner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Search</a:t>
            </a:r>
            <a:r>
              <a:rPr lang="es-PA" dirty="0" smtClean="0"/>
              <a:t> (10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advanced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Búsqueda vs </a:t>
            </a:r>
            <a:r>
              <a:rPr lang="es-PA" dirty="0" err="1" smtClean="0"/>
              <a:t>lookup</a:t>
            </a:r>
            <a:endParaRPr lang="es-PA" dirty="0"/>
          </a:p>
          <a:p>
            <a:pPr lvl="1"/>
            <a:r>
              <a:rPr lang="es-PA" dirty="0" smtClean="0"/>
              <a:t>Es muy extenuante expandir árboles</a:t>
            </a:r>
          </a:p>
          <a:p>
            <a:pPr lvl="1"/>
            <a:r>
              <a:rPr lang="es-PA" dirty="0" smtClean="0"/>
              <a:t>Algunos algoritmos usan un look-up-</a:t>
            </a:r>
            <a:r>
              <a:rPr lang="es-PA" dirty="0" err="1" smtClean="0"/>
              <a:t>table</a:t>
            </a:r>
            <a:endParaRPr lang="es-PA" dirty="0" smtClean="0"/>
          </a:p>
          <a:p>
            <a:r>
              <a:rPr lang="es-PA" dirty="0" smtClean="0"/>
              <a:t>En ajedrez se confía en un look up </a:t>
            </a:r>
            <a:r>
              <a:rPr lang="es-PA" dirty="0" err="1" smtClean="0"/>
              <a:t>table</a:t>
            </a:r>
            <a:r>
              <a:rPr lang="es-PA" dirty="0" smtClean="0"/>
              <a:t> de movidas humanas</a:t>
            </a:r>
          </a:p>
          <a:p>
            <a:r>
              <a:rPr lang="es-PA" dirty="0" smtClean="0"/>
              <a:t>La máquina usaría estadística para ver cual movida de arranque es mejor</a:t>
            </a:r>
          </a:p>
          <a:p>
            <a:r>
              <a:rPr lang="es-PA" dirty="0" smtClean="0"/>
              <a:t>Probablemente luego de 10 </a:t>
            </a:r>
            <a:r>
              <a:rPr lang="es-PA" dirty="0" err="1" smtClean="0"/>
              <a:t>ply</a:t>
            </a:r>
            <a:r>
              <a:rPr lang="es-PA" dirty="0" smtClean="0"/>
              <a:t> empecemos la búsqueda</a:t>
            </a:r>
          </a:p>
          <a:p>
            <a:r>
              <a:rPr lang="es-PA" dirty="0" smtClean="0"/>
              <a:t>Probablemente las estrategias Rey-Torre-Rey sean fáciles de hacer para humanos</a:t>
            </a:r>
          </a:p>
          <a:p>
            <a:r>
              <a:rPr lang="es-PA" dirty="0" smtClean="0"/>
              <a:t>Las estrategias Rey-Torre-Caballo-Rey son más complejas</a:t>
            </a:r>
          </a:p>
          <a:p>
            <a:pPr lvl="1"/>
            <a:r>
              <a:rPr lang="es-PA" dirty="0" smtClean="0"/>
              <a:t>Esta la generaría un computador que hace una política para ganar</a:t>
            </a:r>
          </a:p>
          <a:p>
            <a:pPr lvl="1"/>
            <a:r>
              <a:rPr lang="es-PA" dirty="0" smtClean="0"/>
              <a:t>462 posiciones (62 </a:t>
            </a:r>
            <a:r>
              <a:rPr lang="es-PA" dirty="0" err="1" smtClean="0"/>
              <a:t>mov</a:t>
            </a:r>
            <a:r>
              <a:rPr lang="es-PA" dirty="0" smtClean="0"/>
              <a:t>. de alfil, 61 caballo, 2 jugadores)</a:t>
            </a:r>
          </a:p>
          <a:p>
            <a:pPr lvl="1"/>
            <a:r>
              <a:rPr lang="es-PA" dirty="0" smtClean="0"/>
              <a:t>Se hace un </a:t>
            </a:r>
            <a:r>
              <a:rPr lang="es-PA" dirty="0" err="1" smtClean="0"/>
              <a:t>minimax</a:t>
            </a:r>
            <a:r>
              <a:rPr lang="es-PA" dirty="0" smtClean="0"/>
              <a:t> retrógrado</a:t>
            </a:r>
          </a:p>
          <a:p>
            <a:pPr lvl="1"/>
            <a:r>
              <a:rPr lang="es-PA" dirty="0" smtClean="0"/>
              <a:t>Ver los trabajos de </a:t>
            </a:r>
            <a:r>
              <a:rPr lang="es-PA" dirty="0" err="1" smtClean="0"/>
              <a:t>Bourzutschky</a:t>
            </a:r>
            <a:r>
              <a:rPr lang="es-PA" dirty="0" smtClean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tirar un dado!, impredecibles</a:t>
            </a:r>
          </a:p>
          <a:p>
            <a:r>
              <a:rPr lang="es-PA" dirty="0" err="1" smtClean="0"/>
              <a:t>Backgammon</a:t>
            </a:r>
            <a:r>
              <a:rPr lang="es-PA" dirty="0" smtClean="0"/>
              <a:t> (suerte y habilidad)</a:t>
            </a:r>
          </a:p>
          <a:p>
            <a:pPr lvl="1"/>
            <a:r>
              <a:rPr lang="es-PA" dirty="0" smtClean="0"/>
              <a:t>Blanco sabe en este caso que mover (dados 6-5)</a:t>
            </a:r>
          </a:p>
          <a:p>
            <a:pPr lvl="1"/>
            <a:r>
              <a:rPr lang="es-PA" dirty="0" smtClean="0"/>
              <a:t>Blanco no sabe que hará negro ni las movidas siguientes</a:t>
            </a:r>
          </a:p>
          <a:p>
            <a:r>
              <a:rPr lang="es-PA" dirty="0" smtClean="0"/>
              <a:t>Incluir Nodos de ‘chance’ además de </a:t>
            </a:r>
            <a:r>
              <a:rPr lang="es-PA" dirty="0" err="1" smtClean="0"/>
              <a:t>maxmin</a:t>
            </a:r>
            <a:endParaRPr lang="es-PA" dirty="0" smtClean="0"/>
          </a:p>
          <a:p>
            <a:pPr lvl="1"/>
            <a:r>
              <a:rPr lang="es-PA" dirty="0" smtClean="0"/>
              <a:t>1/36, 1.1 (CHANCE, PROBABILIDAD) del nodo</a:t>
            </a:r>
          </a:p>
          <a:p>
            <a:r>
              <a:rPr lang="es-PA" dirty="0" smtClean="0"/>
              <a:t>¿Cómo tomar la decisión correcta?</a:t>
            </a:r>
          </a:p>
          <a:p>
            <a:pPr lvl="1"/>
            <a:r>
              <a:rPr lang="es-PA" dirty="0" smtClean="0"/>
              <a:t>No se puede calcular el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Dependemos del valor esperado (promedio de todos)</a:t>
            </a:r>
          </a:p>
          <a:p>
            <a:pPr lvl="1"/>
            <a:r>
              <a:rPr lang="es-PA" dirty="0" smtClean="0"/>
              <a:t>‘</a:t>
            </a:r>
            <a:r>
              <a:rPr lang="es-PA" dirty="0" err="1" smtClean="0"/>
              <a:t>expected-minimax</a:t>
            </a:r>
            <a:r>
              <a:rPr lang="es-PA" dirty="0" smtClean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Funciones de Evaluación para juegos de chance</a:t>
            </a:r>
          </a:p>
          <a:p>
            <a:pPr lvl="1"/>
            <a:r>
              <a:rPr lang="es-PA" dirty="0" err="1" smtClean="0"/>
              <a:t>Expecti-minimax</a:t>
            </a:r>
            <a:r>
              <a:rPr lang="es-PA" dirty="0" smtClean="0"/>
              <a:t>:  aplica la función de evaluación en cada nodo</a:t>
            </a:r>
          </a:p>
          <a:p>
            <a:pPr lvl="1"/>
            <a:r>
              <a:rPr lang="es-PA" dirty="0" smtClean="0"/>
              <a:t>Es más difícil que ajedrez debido a las funciones de probabilidad (para la máquina)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para una función de evaluación </a:t>
            </a:r>
          </a:p>
          <a:p>
            <a:pPr lvl="2"/>
            <a:r>
              <a:rPr lang="es-PA" dirty="0" smtClean="0"/>
              <a:t>[1, 2, 3, 4] la mejor decisión es a1</a:t>
            </a:r>
          </a:p>
          <a:p>
            <a:pPr lvl="2"/>
            <a:r>
              <a:rPr lang="es-PA" dirty="0" smtClean="0"/>
              <a:t>[1, 20, 30, 40] mejor decisión es a2</a:t>
            </a:r>
          </a:p>
          <a:p>
            <a:r>
              <a:rPr lang="es-PA" dirty="0" smtClean="0"/>
              <a:t>Si se superan los resultados de dados de antemano</a:t>
            </a:r>
          </a:p>
          <a:p>
            <a:pPr lvl="1"/>
            <a:r>
              <a:rPr lang="es-PA" dirty="0" smtClean="0"/>
              <a:t>O(</a:t>
            </a:r>
            <a:r>
              <a:rPr lang="es-PA" dirty="0" err="1" smtClean="0"/>
              <a:t>b^m</a:t>
            </a:r>
            <a:r>
              <a:rPr lang="es-PA" dirty="0" smtClean="0"/>
              <a:t>), Con dados: O(</a:t>
            </a:r>
            <a:r>
              <a:rPr lang="es-PA" dirty="0" err="1" smtClean="0"/>
              <a:t>b^m</a:t>
            </a:r>
            <a:r>
              <a:rPr lang="es-PA" dirty="0" smtClean="0"/>
              <a:t> </a:t>
            </a:r>
            <a:r>
              <a:rPr lang="es-PA" dirty="0" err="1" smtClean="0"/>
              <a:t>n^m</a:t>
            </a:r>
            <a:r>
              <a:rPr lang="es-PA" dirty="0" smtClean="0"/>
              <a:t>), n ‘tiradas de dado’</a:t>
            </a:r>
          </a:p>
          <a:p>
            <a:pPr lvl="1"/>
            <a:r>
              <a:rPr lang="es-PA" dirty="0" smtClean="0"/>
              <a:t>Pensando en alfa-beta, Ignora desarrollos futuros </a:t>
            </a:r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? Es muy ingenuo al jugar</a:t>
            </a:r>
          </a:p>
          <a:p>
            <a:r>
              <a:rPr lang="es-PA" dirty="0" smtClean="0"/>
              <a:t>Simulación de Monte Carlo (</a:t>
            </a:r>
            <a:r>
              <a:rPr lang="es-PA" dirty="0" err="1" smtClean="0"/>
              <a:t>rollout</a:t>
            </a:r>
            <a:r>
              <a:rPr lang="es-PA" dirty="0" smtClean="0"/>
              <a:t>) para este problema</a:t>
            </a:r>
          </a:p>
          <a:p>
            <a:pPr lvl="1"/>
            <a:r>
              <a:rPr lang="es-PA" dirty="0" smtClean="0"/>
              <a:t>Iniciar con alfa beta</a:t>
            </a:r>
          </a:p>
          <a:p>
            <a:pPr lvl="1"/>
            <a:r>
              <a:rPr lang="es-PA" dirty="0" smtClean="0"/>
              <a:t>Jugar muchos juegos aleatorios (dados)</a:t>
            </a:r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Ajedrez es completamente </a:t>
            </a:r>
            <a:r>
              <a:rPr lang="es-PA" dirty="0" err="1" smtClean="0"/>
              <a:t>obsevable</a:t>
            </a:r>
            <a:endParaRPr lang="es-PA" dirty="0" smtClean="0"/>
          </a:p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Juegos de niños como </a:t>
            </a:r>
            <a:r>
              <a:rPr lang="es-PA" dirty="0" err="1" smtClean="0"/>
              <a:t>battleship</a:t>
            </a:r>
            <a:r>
              <a:rPr lang="es-PA" dirty="0" smtClean="0"/>
              <a:t> (las posiciones del oponente son ocultas) y </a:t>
            </a:r>
            <a:r>
              <a:rPr lang="es-PA" dirty="0" err="1" smtClean="0"/>
              <a:t>Stratego</a:t>
            </a:r>
            <a:endParaRPr lang="es-PA" dirty="0" smtClean="0"/>
          </a:p>
          <a:p>
            <a:pPr lvl="1"/>
            <a:r>
              <a:rPr lang="es-PA" dirty="0" smtClean="0"/>
              <a:t>Este ajedrez es donde las piezas se mueven pero son invisibles al oponente</a:t>
            </a:r>
          </a:p>
          <a:p>
            <a:pPr lvl="2"/>
            <a:r>
              <a:rPr lang="es-PA" dirty="0" smtClean="0"/>
              <a:t>Cada jugador solo ve sus piezas</a:t>
            </a:r>
          </a:p>
          <a:p>
            <a:pPr lvl="2"/>
            <a:r>
              <a:rPr lang="es-PA" dirty="0" smtClean="0"/>
              <a:t>La pieza si está en una posición de una negra …</a:t>
            </a:r>
          </a:p>
          <a:p>
            <a:pPr lvl="2"/>
            <a:r>
              <a:rPr lang="es-PA" dirty="0" smtClean="0"/>
              <a:t>… es declarada una movida ilegal, aprende de donde están</a:t>
            </a:r>
          </a:p>
          <a:p>
            <a:pPr lvl="2"/>
            <a:r>
              <a:rPr lang="es-PA" dirty="0" smtClean="0"/>
              <a:t>La pieza solo puede tener movidas legales</a:t>
            </a:r>
          </a:p>
          <a:p>
            <a:pPr lvl="1"/>
            <a:r>
              <a:rPr lang="es-PA" dirty="0" smtClean="0"/>
              <a:t>Depende de los </a:t>
            </a:r>
            <a:r>
              <a:rPr lang="es-PA" dirty="0" err="1" smtClean="0"/>
              <a:t>perceptos</a:t>
            </a:r>
            <a:r>
              <a:rPr lang="es-PA" dirty="0" smtClean="0"/>
              <a:t> y el estado de creencia formado</a:t>
            </a:r>
          </a:p>
          <a:p>
            <a:pPr lvl="1"/>
            <a:r>
              <a:rPr lang="es-PA" dirty="0" smtClean="0"/>
              <a:t>Debe llevar registro de los estados estimados</a:t>
            </a:r>
          </a:p>
          <a:p>
            <a:pPr lvl="2"/>
            <a:r>
              <a:rPr lang="es-PA" dirty="0" smtClean="0"/>
              <a:t>El ‘</a:t>
            </a:r>
            <a:r>
              <a:rPr lang="es-PA" dirty="0" err="1" smtClean="0"/>
              <a:t>check</a:t>
            </a:r>
            <a:r>
              <a:rPr lang="es-PA" dirty="0" smtClean="0"/>
              <a:t> mate’ se estima haciendo que todas las …</a:t>
            </a:r>
          </a:p>
          <a:p>
            <a:pPr lvl="2"/>
            <a:r>
              <a:rPr lang="es-PA" dirty="0" smtClean="0"/>
              <a:t>… movidas garantizan ganar para cada </a:t>
            </a:r>
            <a:r>
              <a:rPr lang="es-PA" dirty="0" err="1" smtClean="0"/>
              <a:t>percepto</a:t>
            </a:r>
            <a:r>
              <a:rPr lang="es-PA" dirty="0" smtClean="0"/>
              <a:t> y estado.</a:t>
            </a:r>
          </a:p>
          <a:p>
            <a:pPr lvl="2"/>
            <a:r>
              <a:rPr lang="es-PA" dirty="0" smtClean="0"/>
              <a:t>Lo que piense el oponente es irrelevante (simplificamos el </a:t>
            </a:r>
            <a:r>
              <a:rPr lang="es-PA" dirty="0" err="1" smtClean="0"/>
              <a:t>prob</a:t>
            </a:r>
            <a:r>
              <a:rPr lang="es-PA" dirty="0" smtClean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Se habla también de ‘</a:t>
            </a:r>
            <a:r>
              <a:rPr lang="es-PA" dirty="0" err="1" smtClean="0"/>
              <a:t>check</a:t>
            </a:r>
            <a:r>
              <a:rPr lang="es-PA" dirty="0" smtClean="0"/>
              <a:t> mate’ probabilístico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si queda una ficha y no sabemos donde queda, por pura probabilidad podemos atinar</a:t>
            </a:r>
          </a:p>
          <a:p>
            <a:pPr lvl="1"/>
            <a:r>
              <a:rPr lang="es-PA" dirty="0" smtClean="0"/>
              <a:t>KBNK – se gana a base de sentido, asumiendo probabilidad de 1 – </a:t>
            </a:r>
            <a:r>
              <a:rPr lang="es-PA" dirty="0" err="1" smtClean="0"/>
              <a:t>eps</a:t>
            </a:r>
            <a:r>
              <a:rPr lang="es-PA" dirty="0" smtClean="0"/>
              <a:t>. en cada </a:t>
            </a:r>
            <a:r>
              <a:rPr lang="es-PA" dirty="0" err="1" smtClean="0"/>
              <a:t>mov</a:t>
            </a:r>
            <a:r>
              <a:rPr lang="es-PA" dirty="0" smtClean="0"/>
              <a:t>.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check</a:t>
            </a:r>
            <a:r>
              <a:rPr lang="es-PA" dirty="0" smtClean="0"/>
              <a:t> mate’ accidental</a:t>
            </a:r>
          </a:p>
          <a:p>
            <a:r>
              <a:rPr lang="es-PA" dirty="0" smtClean="0"/>
              <a:t>Por ahora lo mejor es una estrategia óptima aleatoria</a:t>
            </a:r>
          </a:p>
          <a:p>
            <a:r>
              <a:rPr lang="es-PA" dirty="0" smtClean="0"/>
              <a:t>Computar los movimientos dependería de tener las probabilidades de cada punto</a:t>
            </a:r>
          </a:p>
          <a:p>
            <a:r>
              <a:rPr lang="es-PA" dirty="0" smtClean="0"/>
              <a:t>Se puede resolver bajo la noción de equilibrio (no se verá aquí)</a:t>
            </a:r>
          </a:p>
          <a:p>
            <a:r>
              <a:rPr lang="es-PA" dirty="0" smtClean="0"/>
              <a:t>Y como vimos buscan ver solo sus estados actuales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Juegos de Cartas, son estocásticos y parcialmente observables también</a:t>
            </a:r>
          </a:p>
          <a:p>
            <a:pPr lvl="1"/>
            <a:r>
              <a:rPr lang="es-PA" dirty="0" smtClean="0"/>
              <a:t>Black Jack, solitario, póker, etc.</a:t>
            </a:r>
          </a:p>
          <a:p>
            <a:pPr lvl="1"/>
            <a:r>
              <a:rPr lang="es-PA" dirty="0" smtClean="0"/>
              <a:t>Se puede resolver como si fuera un juego observable completo</a:t>
            </a:r>
          </a:p>
          <a:p>
            <a:r>
              <a:rPr lang="es-PA" dirty="0" smtClean="0"/>
              <a:t>Bridge </a:t>
            </a:r>
            <a:r>
              <a:rPr lang="es-PA" dirty="0" err="1" smtClean="0"/>
              <a:t>play</a:t>
            </a:r>
            <a:r>
              <a:rPr lang="es-PA" dirty="0" smtClean="0"/>
              <a:t>, se juega en equipo N-S y E-O</a:t>
            </a:r>
          </a:p>
          <a:p>
            <a:pPr lvl="1"/>
            <a:r>
              <a:rPr lang="es-PA" dirty="0" smtClean="0"/>
              <a:t>10M de estados</a:t>
            </a:r>
          </a:p>
          <a:p>
            <a:pPr lvl="1"/>
            <a:r>
              <a:rPr lang="es-PA" dirty="0" smtClean="0"/>
              <a:t>Resolver con aproximación de Monte Carlo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‘</a:t>
            </a:r>
            <a:r>
              <a:rPr lang="es-PA" dirty="0" err="1" smtClean="0"/>
              <a:t>Averaging</a:t>
            </a:r>
            <a:r>
              <a:rPr lang="es-PA" dirty="0" smtClean="0"/>
              <a:t> </a:t>
            </a:r>
            <a:r>
              <a:rPr lang="es-PA" dirty="0" err="1" smtClean="0"/>
              <a:t>over</a:t>
            </a:r>
            <a:r>
              <a:rPr lang="es-PA" dirty="0" smtClean="0"/>
              <a:t> </a:t>
            </a:r>
            <a:r>
              <a:rPr lang="es-PA" dirty="0" err="1" smtClean="0"/>
              <a:t>clairvoyance</a:t>
            </a:r>
            <a:r>
              <a:rPr lang="es-PA" dirty="0" smtClean="0"/>
              <a:t>’ </a:t>
            </a:r>
            <a:endParaRPr lang="es-PA" dirty="0"/>
          </a:p>
          <a:p>
            <a:pPr lvl="1"/>
            <a:r>
              <a:rPr lang="es-PA" dirty="0" smtClean="0"/>
              <a:t>Falla porque ignora el estado actual</a:t>
            </a:r>
          </a:p>
          <a:p>
            <a:pPr lvl="1"/>
            <a:r>
              <a:rPr lang="es-PA" dirty="0" smtClean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Ajedrez – IBM Deep Blue (retirado) – Derrotó a </a:t>
            </a:r>
            <a:r>
              <a:rPr lang="es-PA" dirty="0" err="1" smtClean="0"/>
              <a:t>Garry</a:t>
            </a:r>
            <a:r>
              <a:rPr lang="es-PA" dirty="0" smtClean="0"/>
              <a:t> </a:t>
            </a:r>
            <a:r>
              <a:rPr lang="es-PA" dirty="0" err="1" smtClean="0"/>
              <a:t>Kasparov</a:t>
            </a:r>
            <a:endParaRPr lang="es-PA" dirty="0" smtClean="0"/>
          </a:p>
          <a:p>
            <a:pPr lvl="1"/>
            <a:r>
              <a:rPr lang="es-PA" dirty="0" smtClean="0"/>
              <a:t>30 IBM RS/6000 – Búsqueda </a:t>
            </a:r>
            <a:r>
              <a:rPr lang="es-PA" dirty="0" err="1" smtClean="0"/>
              <a:t>Alpha</a:t>
            </a:r>
            <a:r>
              <a:rPr lang="es-PA" dirty="0" smtClean="0"/>
              <a:t> Beta </a:t>
            </a:r>
          </a:p>
          <a:p>
            <a:pPr lvl="1"/>
            <a:r>
              <a:rPr lang="es-PA" dirty="0" smtClean="0"/>
              <a:t>480 procesadores específicos a ajedrez que hacían generación y evaluaban los árboles.</a:t>
            </a:r>
          </a:p>
          <a:p>
            <a:pPr lvl="1"/>
            <a:r>
              <a:rPr lang="es-PA" dirty="0" smtClean="0"/>
              <a:t>40 </a:t>
            </a:r>
            <a:r>
              <a:rPr lang="es-PA" dirty="0" err="1" smtClean="0"/>
              <a:t>plies</a:t>
            </a:r>
            <a:r>
              <a:rPr lang="es-PA" dirty="0" smtClean="0"/>
              <a:t>, 8000 </a:t>
            </a:r>
            <a:r>
              <a:rPr lang="es-PA" dirty="0" err="1" smtClean="0"/>
              <a:t>caract</a:t>
            </a:r>
            <a:r>
              <a:rPr lang="es-PA" dirty="0" smtClean="0"/>
              <a:t>. De la función de evaluación</a:t>
            </a:r>
          </a:p>
          <a:p>
            <a:pPr lvl="1"/>
            <a:r>
              <a:rPr lang="es-PA" dirty="0" smtClean="0"/>
              <a:t>Libro de 4000 posiciones y DB de 700k </a:t>
            </a:r>
            <a:r>
              <a:rPr lang="es-PA" dirty="0" err="1" smtClean="0"/>
              <a:t>granmaestros</a:t>
            </a:r>
            <a:endParaRPr lang="es-PA" dirty="0" smtClean="0"/>
          </a:p>
          <a:p>
            <a:pPr lvl="1"/>
            <a:r>
              <a:rPr lang="es-PA" dirty="0" err="1" smtClean="0"/>
              <a:t>Null</a:t>
            </a:r>
            <a:r>
              <a:rPr lang="es-PA" dirty="0" smtClean="0"/>
              <a:t> </a:t>
            </a:r>
            <a:r>
              <a:rPr lang="es-PA" dirty="0" err="1" smtClean="0"/>
              <a:t>Move</a:t>
            </a:r>
            <a:r>
              <a:rPr lang="es-PA" dirty="0" smtClean="0"/>
              <a:t>: disminuye las veces que hace alfa-beta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err="1" smtClean="0"/>
              <a:t>Futility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r>
              <a:rPr lang="es-PA" dirty="0" smtClean="0"/>
              <a:t>: decide que movimientos causarán beta </a:t>
            </a:r>
            <a:r>
              <a:rPr lang="es-PA" dirty="0" err="1" smtClean="0"/>
              <a:t>cuttoff</a:t>
            </a:r>
            <a:endParaRPr lang="es-PA" dirty="0"/>
          </a:p>
          <a:p>
            <a:r>
              <a:rPr lang="es-PA" dirty="0" smtClean="0"/>
              <a:t>HYDRA</a:t>
            </a:r>
          </a:p>
          <a:p>
            <a:pPr lvl="1"/>
            <a:r>
              <a:rPr lang="es-PA" dirty="0" smtClean="0"/>
              <a:t>Sucesor de Deep Blue</a:t>
            </a:r>
          </a:p>
          <a:p>
            <a:pPr lvl="1"/>
            <a:r>
              <a:rPr lang="es-PA" dirty="0" smtClean="0"/>
              <a:t>Procesador de 64-bit con 1 Gb/</a:t>
            </a:r>
            <a:r>
              <a:rPr lang="es-PA" dirty="0" err="1" smtClean="0"/>
              <a:t>proc</a:t>
            </a:r>
            <a:r>
              <a:rPr lang="es-PA" dirty="0"/>
              <a:t> </a:t>
            </a:r>
            <a:r>
              <a:rPr lang="es-PA" dirty="0" smtClean="0"/>
              <a:t>con </a:t>
            </a:r>
            <a:r>
              <a:rPr lang="es-PA" dirty="0" err="1" smtClean="0"/>
              <a:t>FPGAs</a:t>
            </a:r>
            <a:endParaRPr lang="es-PA" dirty="0" smtClean="0"/>
          </a:p>
          <a:p>
            <a:pPr lvl="1"/>
            <a:r>
              <a:rPr lang="es-PA" dirty="0" smtClean="0"/>
              <a:t>18 </a:t>
            </a:r>
            <a:r>
              <a:rPr lang="es-PA" dirty="0" err="1" smtClean="0"/>
              <a:t>ply</a:t>
            </a:r>
            <a:endParaRPr lang="es-PA" dirty="0" smtClean="0"/>
          </a:p>
          <a:p>
            <a:r>
              <a:rPr lang="es-PA" dirty="0" smtClean="0"/>
              <a:t>RYBKA – Ganador del </a:t>
            </a:r>
            <a:r>
              <a:rPr lang="es-PA" dirty="0" err="1" smtClean="0"/>
              <a:t>World</a:t>
            </a:r>
            <a:r>
              <a:rPr lang="es-PA" dirty="0" smtClean="0"/>
              <a:t> </a:t>
            </a:r>
            <a:r>
              <a:rPr lang="es-PA" dirty="0" err="1" smtClean="0"/>
              <a:t>Computer</a:t>
            </a:r>
            <a:r>
              <a:rPr lang="es-PA" dirty="0" smtClean="0"/>
              <a:t> </a:t>
            </a:r>
            <a:r>
              <a:rPr lang="es-PA" dirty="0" err="1" smtClean="0"/>
              <a:t>Chess</a:t>
            </a:r>
            <a:r>
              <a:rPr lang="es-PA" dirty="0" smtClean="0"/>
              <a:t> </a:t>
            </a:r>
            <a:r>
              <a:rPr lang="es-PA" dirty="0" err="1" smtClean="0"/>
              <a:t>Championship</a:t>
            </a:r>
            <a:endParaRPr lang="es-PA" dirty="0" smtClean="0"/>
          </a:p>
          <a:p>
            <a:pPr lvl="1"/>
            <a:r>
              <a:rPr lang="es-PA" dirty="0" smtClean="0"/>
              <a:t>8 </a:t>
            </a:r>
            <a:r>
              <a:rPr lang="es-PA" dirty="0" err="1" smtClean="0"/>
              <a:t>core</a:t>
            </a:r>
            <a:r>
              <a:rPr lang="es-PA" dirty="0" smtClean="0"/>
              <a:t> 3.2GHz Intel </a:t>
            </a:r>
            <a:r>
              <a:rPr lang="es-PA" dirty="0" err="1" smtClean="0"/>
              <a:t>Xeon</a:t>
            </a:r>
            <a:endParaRPr lang="es-PA" dirty="0" smtClean="0"/>
          </a:p>
          <a:p>
            <a:pPr lvl="1"/>
            <a:r>
              <a:rPr lang="es-PA" dirty="0" smtClean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Damas – CHINOOK – Jonathan </a:t>
            </a:r>
            <a:r>
              <a:rPr lang="es-PA" dirty="0" err="1" smtClean="0"/>
              <a:t>Schaeffer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 – Beta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Derrota a campeón fácil en 1990</a:t>
            </a:r>
          </a:p>
          <a:p>
            <a:pPr lvl="1"/>
            <a:r>
              <a:rPr lang="es-PA" dirty="0" smtClean="0"/>
              <a:t>2007 – [Presente] – Juegos perfectos</a:t>
            </a:r>
          </a:p>
          <a:p>
            <a:pPr lvl="1"/>
            <a:r>
              <a:rPr lang="es-PA" dirty="0" smtClean="0"/>
              <a:t>DB 39 trillones de posiciones</a:t>
            </a:r>
          </a:p>
          <a:p>
            <a:r>
              <a:rPr lang="es-PA" dirty="0" err="1" smtClean="0"/>
              <a:t>Otello</a:t>
            </a:r>
            <a:r>
              <a:rPr lang="es-PA" dirty="0" smtClean="0"/>
              <a:t>/</a:t>
            </a:r>
            <a:r>
              <a:rPr lang="es-PA" dirty="0" err="1" smtClean="0"/>
              <a:t>Reversi</a:t>
            </a:r>
            <a:r>
              <a:rPr lang="es-PA" dirty="0" smtClean="0"/>
              <a:t> – LOGISTELLO</a:t>
            </a:r>
          </a:p>
          <a:p>
            <a:pPr lvl="1"/>
            <a:r>
              <a:rPr lang="es-PA" dirty="0" smtClean="0"/>
              <a:t>Derrota a campeón 2002</a:t>
            </a:r>
          </a:p>
          <a:p>
            <a:pPr lvl="1"/>
            <a:r>
              <a:rPr lang="es-PA" dirty="0" smtClean="0"/>
              <a:t>6-1 a favor de PC vs </a:t>
            </a:r>
            <a:r>
              <a:rPr lang="es-PA" dirty="0" err="1" smtClean="0"/>
              <a:t>Takeshi</a:t>
            </a:r>
            <a:r>
              <a:rPr lang="es-PA" dirty="0" smtClean="0"/>
              <a:t> </a:t>
            </a:r>
            <a:r>
              <a:rPr lang="es-PA" dirty="0" err="1" smtClean="0"/>
              <a:t>Murakami</a:t>
            </a:r>
            <a:endParaRPr lang="es-PA" dirty="0" smtClean="0"/>
          </a:p>
          <a:p>
            <a:r>
              <a:rPr lang="es-PA" dirty="0" err="1" smtClean="0"/>
              <a:t>Backgammon</a:t>
            </a:r>
            <a:r>
              <a:rPr lang="es-PA" dirty="0" smtClean="0"/>
              <a:t> – TDGAMON - </a:t>
            </a:r>
            <a:r>
              <a:rPr lang="es-PA" dirty="0" err="1" smtClean="0"/>
              <a:t>Gerry</a:t>
            </a:r>
            <a:r>
              <a:rPr lang="es-PA" dirty="0" smtClean="0"/>
              <a:t> Tesauro 1992</a:t>
            </a:r>
          </a:p>
          <a:p>
            <a:pPr lvl="1"/>
            <a:r>
              <a:rPr lang="es-PA" dirty="0" smtClean="0"/>
              <a:t>Se hablo de mejorar la función objetivo</a:t>
            </a:r>
          </a:p>
          <a:p>
            <a:pPr lvl="1"/>
            <a:r>
              <a:rPr lang="es-PA" dirty="0" err="1" smtClean="0"/>
              <a:t>Reinforcement</a:t>
            </a:r>
            <a:r>
              <a:rPr lang="es-PA" dirty="0" smtClean="0"/>
              <a:t> </a:t>
            </a:r>
            <a:r>
              <a:rPr lang="es-PA" dirty="0" err="1" smtClean="0"/>
              <a:t>Learning</a:t>
            </a:r>
            <a:r>
              <a:rPr lang="es-PA" dirty="0" smtClean="0"/>
              <a:t> y Neural Networks</a:t>
            </a:r>
          </a:p>
          <a:p>
            <a:pPr lvl="1"/>
            <a:r>
              <a:rPr lang="es-PA" dirty="0" smtClean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Go</a:t>
            </a:r>
            <a:r>
              <a:rPr lang="es-PA" dirty="0" smtClean="0"/>
              <a:t> – </a:t>
            </a:r>
            <a:r>
              <a:rPr lang="es-PA" dirty="0" err="1" smtClean="0"/>
              <a:t>MoGo</a:t>
            </a:r>
            <a:r>
              <a:rPr lang="es-PA" dirty="0" smtClean="0"/>
              <a:t>  - [2017 también </a:t>
            </a:r>
            <a:r>
              <a:rPr lang="es-PA" dirty="0" err="1" smtClean="0"/>
              <a:t>AlphaGo</a:t>
            </a:r>
            <a:r>
              <a:rPr lang="es-PA" dirty="0" smtClean="0"/>
              <a:t>, no mencionado aquí]</a:t>
            </a:r>
          </a:p>
          <a:p>
            <a:pPr lvl="1"/>
            <a:r>
              <a:rPr lang="es-PA" dirty="0" smtClean="0"/>
              <a:t>19 X 19 movimientos permitidos por cada cuadrado</a:t>
            </a:r>
          </a:p>
          <a:p>
            <a:pPr lvl="1"/>
            <a:r>
              <a:rPr lang="es-PA" dirty="0" smtClean="0"/>
              <a:t>Demasiado para </a:t>
            </a:r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pPr lvl="1"/>
            <a:r>
              <a:rPr lang="es-PA" dirty="0" smtClean="0"/>
              <a:t>Factor de salto de 361</a:t>
            </a:r>
          </a:p>
          <a:p>
            <a:pPr lvl="1"/>
            <a:r>
              <a:rPr lang="es-PA" dirty="0" smtClean="0"/>
              <a:t>Monte Carlo </a:t>
            </a:r>
            <a:r>
              <a:rPr lang="es-PA" dirty="0" err="1" smtClean="0"/>
              <a:t>rollouts</a:t>
            </a:r>
            <a:endParaRPr lang="es-PA" dirty="0"/>
          </a:p>
          <a:p>
            <a:pPr lvl="1"/>
            <a:r>
              <a:rPr lang="es-PA" dirty="0" smtClean="0"/>
              <a:t>El truco es decidir que movimiento hace el </a:t>
            </a:r>
            <a:r>
              <a:rPr lang="es-PA" dirty="0" err="1" smtClean="0"/>
              <a:t>rollout</a:t>
            </a:r>
            <a:endParaRPr lang="es-PA" dirty="0" smtClean="0"/>
          </a:p>
          <a:p>
            <a:pPr lvl="1"/>
            <a:r>
              <a:rPr lang="es-PA" dirty="0" smtClean="0"/>
              <a:t>No hay </a:t>
            </a:r>
            <a:r>
              <a:rPr lang="es-PA" dirty="0" err="1" smtClean="0"/>
              <a:t>pruning</a:t>
            </a:r>
            <a:endParaRPr lang="es-PA" dirty="0"/>
          </a:p>
          <a:p>
            <a:pPr lvl="1"/>
            <a:r>
              <a:rPr lang="es-PA" dirty="0" smtClean="0"/>
              <a:t>Se uso un método llamado UCT</a:t>
            </a:r>
          </a:p>
          <a:p>
            <a:pPr lvl="2"/>
            <a:r>
              <a:rPr lang="es-PA" dirty="0" err="1" smtClean="0"/>
              <a:t>Upper</a:t>
            </a:r>
            <a:r>
              <a:rPr lang="es-PA" dirty="0" smtClean="0"/>
              <a:t> </a:t>
            </a:r>
            <a:r>
              <a:rPr lang="es-PA" dirty="0" err="1" smtClean="0"/>
              <a:t>Confident</a:t>
            </a:r>
            <a:r>
              <a:rPr lang="es-PA" dirty="0" smtClean="0"/>
              <a:t> </a:t>
            </a:r>
            <a:r>
              <a:rPr lang="es-PA" dirty="0" err="1" smtClean="0"/>
              <a:t>Bound</a:t>
            </a:r>
            <a:r>
              <a:rPr lang="es-PA" dirty="0" smtClean="0"/>
              <a:t> </a:t>
            </a:r>
            <a:r>
              <a:rPr lang="es-PA" dirty="0" err="1" smtClean="0"/>
              <a:t>on</a:t>
            </a:r>
            <a:r>
              <a:rPr lang="es-PA" dirty="0" smtClean="0"/>
              <a:t> </a:t>
            </a:r>
            <a:r>
              <a:rPr lang="es-PA" dirty="0" err="1" smtClean="0"/>
              <a:t>Trees</a:t>
            </a:r>
            <a:endParaRPr lang="es-PA" dirty="0" smtClean="0"/>
          </a:p>
          <a:p>
            <a:pPr lvl="2"/>
            <a:r>
              <a:rPr lang="es-PA" dirty="0" smtClean="0"/>
              <a:t>Movimientos aleatorios las primeras iteraciones</a:t>
            </a:r>
          </a:p>
          <a:p>
            <a:pPr lvl="2"/>
            <a:r>
              <a:rPr lang="es-PA" dirty="0" smtClean="0"/>
              <a:t>Este proceso llevaba a ganar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Knowledge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rules’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Limited</a:t>
            </a:r>
            <a:r>
              <a:rPr lang="es-PA" dirty="0" smtClean="0"/>
              <a:t> Local </a:t>
            </a:r>
            <a:r>
              <a:rPr lang="es-PA" dirty="0" err="1" smtClean="0"/>
              <a:t>Search</a:t>
            </a:r>
            <a:r>
              <a:rPr lang="es-PA" dirty="0" smtClean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Bridge – Programa Bridge </a:t>
            </a:r>
            <a:r>
              <a:rPr lang="es-PA" dirty="0" err="1" smtClean="0"/>
              <a:t>Baron</a:t>
            </a:r>
            <a:r>
              <a:rPr lang="es-PA" dirty="0" smtClean="0"/>
              <a:t> – </a:t>
            </a:r>
            <a:r>
              <a:rPr lang="es-PA" dirty="0" err="1" smtClean="0"/>
              <a:t>GIB’s</a:t>
            </a:r>
            <a:endParaRPr lang="es-PA" dirty="0" smtClean="0"/>
          </a:p>
          <a:p>
            <a:pPr lvl="1"/>
            <a:r>
              <a:rPr lang="es-PA" dirty="0" smtClean="0"/>
              <a:t>Multijugador</a:t>
            </a:r>
          </a:p>
          <a:p>
            <a:pPr lvl="1"/>
            <a:r>
              <a:rPr lang="es-PA" dirty="0" smtClean="0"/>
              <a:t>Parcialmente observable</a:t>
            </a:r>
          </a:p>
          <a:p>
            <a:pPr lvl="1"/>
            <a:r>
              <a:rPr lang="es-PA" dirty="0" smtClean="0"/>
              <a:t>4 jugadores, 2 parejas</a:t>
            </a:r>
          </a:p>
          <a:p>
            <a:pPr lvl="1"/>
            <a:r>
              <a:rPr lang="es-PA" dirty="0" smtClean="0"/>
              <a:t>Requiere comunicación, tener información, pesos y probabilidades</a:t>
            </a:r>
          </a:p>
          <a:p>
            <a:pPr lvl="1"/>
            <a:r>
              <a:rPr lang="es-PA" dirty="0" err="1" smtClean="0"/>
              <a:t>Finessing</a:t>
            </a:r>
            <a:r>
              <a:rPr lang="es-PA" dirty="0" smtClean="0"/>
              <a:t>, </a:t>
            </a:r>
            <a:r>
              <a:rPr lang="es-PA" dirty="0" err="1" smtClean="0"/>
              <a:t>squeezing</a:t>
            </a:r>
            <a:r>
              <a:rPr lang="es-PA" dirty="0" smtClean="0"/>
              <a:t> (técnicas de bridge)</a:t>
            </a:r>
          </a:p>
          <a:p>
            <a:pPr lvl="1"/>
            <a:r>
              <a:rPr lang="es-PA" dirty="0" smtClean="0"/>
              <a:t>Monte </a:t>
            </a:r>
            <a:r>
              <a:rPr lang="es-PA" dirty="0" err="1" smtClean="0"/>
              <a:t>carlo</a:t>
            </a:r>
            <a:endParaRPr lang="es-PA" dirty="0" smtClean="0"/>
          </a:p>
          <a:p>
            <a:pPr lvl="1"/>
            <a:r>
              <a:rPr lang="es-PA" dirty="0" err="1" smtClean="0"/>
              <a:t>Explanation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</a:t>
            </a:r>
            <a:r>
              <a:rPr lang="es-PA" dirty="0" err="1" smtClean="0"/>
              <a:t>Generalization</a:t>
            </a:r>
            <a:endParaRPr lang="es-PA" dirty="0" smtClean="0"/>
          </a:p>
          <a:p>
            <a:pPr lvl="1"/>
            <a:r>
              <a:rPr lang="es-PA" dirty="0" err="1" smtClean="0"/>
              <a:t>GIBs</a:t>
            </a:r>
            <a:r>
              <a:rPr lang="es-PA" dirty="0" smtClean="0"/>
              <a:t> opera mejor que el programa de </a:t>
            </a:r>
            <a:r>
              <a:rPr lang="es-PA" dirty="0" err="1" smtClean="0"/>
              <a:t>Kriegspiel</a:t>
            </a:r>
            <a:endParaRPr lang="es-PA" dirty="0" smtClean="0"/>
          </a:p>
          <a:p>
            <a:r>
              <a:rPr lang="es-PA" dirty="0" err="1" smtClean="0"/>
              <a:t>Scrabble</a:t>
            </a:r>
            <a:r>
              <a:rPr lang="es-PA" dirty="0" smtClean="0"/>
              <a:t> – QUACKLE </a:t>
            </a:r>
          </a:p>
          <a:p>
            <a:pPr lvl="1"/>
            <a:r>
              <a:rPr lang="es-PA" dirty="0" smtClean="0"/>
              <a:t>Fácil de encontrar con diccionario la palaba de mayor </a:t>
            </a:r>
            <a:r>
              <a:rPr lang="es-PA" dirty="0" err="1" smtClean="0"/>
              <a:t>prob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Parcialmente observable y estocástico</a:t>
            </a:r>
          </a:p>
          <a:p>
            <a:pPr lvl="1"/>
            <a:r>
              <a:rPr lang="es-PA" dirty="0" smtClean="0"/>
              <a:t>No se sabe que letra dibujarán los jugadores</a:t>
            </a:r>
          </a:p>
          <a:p>
            <a:pPr lvl="1"/>
            <a:r>
              <a:rPr lang="es-PA" dirty="0" smtClean="0"/>
              <a:t>Dificultades combinadas de </a:t>
            </a:r>
            <a:r>
              <a:rPr lang="es-PA" dirty="0" err="1" smtClean="0"/>
              <a:t>backgammon</a:t>
            </a:r>
            <a:r>
              <a:rPr lang="es-PA" dirty="0" smtClean="0"/>
              <a:t> y bridge</a:t>
            </a:r>
          </a:p>
          <a:p>
            <a:pPr lvl="1"/>
            <a:r>
              <a:rPr lang="es-PA" dirty="0" smtClean="0"/>
              <a:t>2006 vence al campeón David </a:t>
            </a:r>
            <a:r>
              <a:rPr lang="es-PA" dirty="0" err="1" smtClean="0"/>
              <a:t>Boys</a:t>
            </a:r>
            <a:r>
              <a:rPr lang="es-PA" dirty="0" smtClean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Algunos juegos son difíciles de llevar </a:t>
            </a:r>
          </a:p>
          <a:p>
            <a:pPr lvl="1"/>
            <a:r>
              <a:rPr lang="es-PA" dirty="0" smtClean="0"/>
              <a:t>Se deben de hacer </a:t>
            </a:r>
            <a:r>
              <a:rPr lang="es-PA" dirty="0" err="1" smtClean="0"/>
              <a:t>asumsiones</a:t>
            </a:r>
            <a:r>
              <a:rPr lang="es-PA" dirty="0" smtClean="0"/>
              <a:t> y aproximaciones</a:t>
            </a:r>
          </a:p>
          <a:p>
            <a:pPr lvl="2"/>
            <a:r>
              <a:rPr lang="es-PA" dirty="0" err="1" smtClean="0"/>
              <a:t>Minimax</a:t>
            </a:r>
            <a:endParaRPr lang="es-PA" dirty="0" smtClean="0"/>
          </a:p>
          <a:p>
            <a:pPr lvl="2"/>
            <a:r>
              <a:rPr lang="es-PA" dirty="0" smtClean="0"/>
              <a:t>Funciones de evaluación</a:t>
            </a:r>
          </a:p>
          <a:p>
            <a:pPr lvl="2"/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r>
              <a:rPr lang="es-PA" dirty="0" err="1" smtClean="0"/>
              <a:t>Minimax</a:t>
            </a:r>
            <a:r>
              <a:rPr lang="es-PA" dirty="0" smtClean="0"/>
              <a:t> Heurístico</a:t>
            </a:r>
          </a:p>
          <a:p>
            <a:pPr lvl="1"/>
            <a:r>
              <a:rPr lang="es-PA" dirty="0" smtClean="0"/>
              <a:t>Provee un nodo hijo hasta que las evaluaciones sean correctas</a:t>
            </a:r>
          </a:p>
          <a:p>
            <a:pPr lvl="1"/>
            <a:r>
              <a:rPr lang="es-PA" dirty="0" smtClean="0"/>
              <a:t>Podemos llegar a elegir mal un nodo</a:t>
            </a:r>
            <a:endParaRPr lang="es-PA" dirty="0"/>
          </a:p>
          <a:p>
            <a:r>
              <a:rPr lang="es-PA" dirty="0" err="1" smtClean="0"/>
              <a:t>Alpha</a:t>
            </a:r>
            <a:r>
              <a:rPr lang="es-PA" dirty="0" smtClean="0"/>
              <a:t> Beta</a:t>
            </a:r>
          </a:p>
          <a:p>
            <a:pPr lvl="1"/>
            <a:r>
              <a:rPr lang="es-PA" dirty="0" smtClean="0"/>
              <a:t>Selecciona la mejor movida y calcula sus límites</a:t>
            </a:r>
          </a:p>
          <a:p>
            <a:r>
              <a:rPr lang="es-PA" dirty="0" smtClean="0"/>
              <a:t>Meta razonamiento</a:t>
            </a:r>
          </a:p>
          <a:p>
            <a:pPr lvl="1"/>
            <a:r>
              <a:rPr lang="es-PA" dirty="0" smtClean="0"/>
              <a:t>Realizar todas las computaciones que tengan las mejores decisiones y los mejores costos</a:t>
            </a:r>
          </a:p>
          <a:p>
            <a:pPr lvl="1"/>
            <a:r>
              <a:rPr lang="es-PA" smtClean="0"/>
              <a:t>PARADISE – 1980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5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Vimos problemas que eran resueltos por espacio estado</a:t>
            </a:r>
          </a:p>
          <a:p>
            <a:pPr lvl="1"/>
            <a:r>
              <a:rPr lang="es-PA" dirty="0" smtClean="0"/>
              <a:t>Heurística, prueba de el objetivo</a:t>
            </a:r>
          </a:p>
          <a:p>
            <a:pPr lvl="1"/>
            <a:r>
              <a:rPr lang="es-PA" dirty="0" smtClean="0"/>
              <a:t>Atómico, indivisible</a:t>
            </a:r>
          </a:p>
          <a:p>
            <a:r>
              <a:rPr lang="es-PA" dirty="0" smtClean="0"/>
              <a:t>Aquí:  Resolución de problemas más eficiente (CSP)</a:t>
            </a:r>
          </a:p>
          <a:p>
            <a:pPr lvl="1"/>
            <a:r>
              <a:rPr lang="es-PA" dirty="0" smtClean="0"/>
              <a:t>Representado por factores para cada estado: grupo de variables y valores</a:t>
            </a:r>
          </a:p>
          <a:p>
            <a:pPr lvl="2"/>
            <a:r>
              <a:rPr lang="es-PA" dirty="0" smtClean="0"/>
              <a:t>Solución =  Cuando cada variable alcanza su estado deseado</a:t>
            </a:r>
          </a:p>
          <a:p>
            <a:r>
              <a:rPr lang="es-PA" dirty="0" smtClean="0"/>
              <a:t>Toma el estado general en vez del problema específico</a:t>
            </a:r>
          </a:p>
          <a:p>
            <a:r>
              <a:rPr lang="es-PA" dirty="0" smtClean="0"/>
              <a:t>Trata de hacer uso de búsqueda pero esta vez eliminando espacios que violen restricciones.</a:t>
            </a:r>
          </a:p>
          <a:p>
            <a:r>
              <a:rPr lang="es-PA" dirty="0" smtClean="0"/>
              <a:t>Definiendo Problemas de satisfacción de Restricciones:</a:t>
            </a:r>
          </a:p>
          <a:p>
            <a:pPr lvl="1"/>
            <a:r>
              <a:rPr lang="es-PA" dirty="0" smtClean="0"/>
              <a:t>X, D, C</a:t>
            </a:r>
          </a:p>
          <a:p>
            <a:pPr lvl="1"/>
            <a:r>
              <a:rPr lang="es-PA" dirty="0" smtClean="0"/>
              <a:t>X = Lista de variables [X1…</a:t>
            </a:r>
            <a:r>
              <a:rPr lang="es-PA" dirty="0" err="1" smtClean="0"/>
              <a:t>Xn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D = Lista de </a:t>
            </a:r>
            <a:r>
              <a:rPr lang="es-PA" dirty="0" err="1" smtClean="0"/>
              <a:t>dominions</a:t>
            </a:r>
            <a:r>
              <a:rPr lang="es-PA" dirty="0" smtClean="0"/>
              <a:t> [D1… </a:t>
            </a:r>
            <a:r>
              <a:rPr lang="es-PA" dirty="0" err="1" smtClean="0"/>
              <a:t>Dn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Dominios Di tienen valores {v1…, </a:t>
            </a:r>
            <a:r>
              <a:rPr lang="es-PA" dirty="0" err="1" smtClean="0"/>
              <a:t>vk</a:t>
            </a:r>
            <a:r>
              <a:rPr lang="es-PA" dirty="0" smtClean="0"/>
              <a:t>} para Xi.</a:t>
            </a:r>
          </a:p>
          <a:p>
            <a:r>
              <a:rPr lang="es-PA" dirty="0" smtClean="0"/>
              <a:t>Las limitantes Ci son pares de &lt;alcance, relación&gt;</a:t>
            </a:r>
          </a:p>
          <a:p>
            <a:pPr lvl="1"/>
            <a:r>
              <a:rPr lang="es-PA" dirty="0" smtClean="0"/>
              <a:t>Alcance = </a:t>
            </a:r>
            <a:r>
              <a:rPr lang="es-PA" dirty="0" err="1" smtClean="0"/>
              <a:t>tuple</a:t>
            </a:r>
            <a:r>
              <a:rPr lang="es-PA" dirty="0" smtClean="0"/>
              <a:t> de variables participando en la relación de constantes</a:t>
            </a:r>
          </a:p>
          <a:p>
            <a:pPr lvl="1"/>
            <a:r>
              <a:rPr lang="es-PA" dirty="0" smtClean="0"/>
              <a:t>Relación = representa una lista de valores que satisfacen una constante</a:t>
            </a:r>
          </a:p>
          <a:p>
            <a:pPr lvl="2"/>
            <a:r>
              <a:rPr lang="es-PA" dirty="0" smtClean="0"/>
              <a:t>Sí X1, X2 satisfacen {A, B},</a:t>
            </a:r>
          </a:p>
          <a:p>
            <a:pPr lvl="2"/>
            <a:r>
              <a:rPr lang="es-PA" dirty="0" smtClean="0"/>
              <a:t>C = {(X1, X2), [(A,B), (B,A)} </a:t>
            </a:r>
            <a:r>
              <a:rPr lang="es-PA" dirty="0" err="1" smtClean="0"/>
              <a:t>ó</a:t>
            </a:r>
            <a:r>
              <a:rPr lang="es-PA" dirty="0" smtClean="0"/>
              <a:t> {(X1,X2), X1</a:t>
            </a:r>
            <a:r>
              <a:rPr lang="es-PA" dirty="0" smtClean="0">
                <a:sym typeface="Symbol" panose="05050102010706020507" pitchFamily="18" charset="2"/>
              </a:rPr>
              <a:t>X2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{Xi = vi, </a:t>
            </a:r>
            <a:r>
              <a:rPr lang="es-PA" dirty="0" err="1" smtClean="0">
                <a:sym typeface="Symbol" panose="05050102010706020507" pitchFamily="18" charset="2"/>
              </a:rPr>
              <a:t>Xj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 smtClean="0"/>
              <a:t>Asignación completa = donde cada variable es asignada y tiene solución consistente</a:t>
            </a:r>
          </a:p>
          <a:p>
            <a:pPr lvl="1"/>
            <a:r>
              <a:rPr lang="es-PA" dirty="0" smtClean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 deseamos colorear por áreas… </a:t>
            </a:r>
          </a:p>
          <a:p>
            <a:pPr lvl="1"/>
            <a:r>
              <a:rPr lang="es-PA" dirty="0" smtClean="0"/>
              <a:t>Rojo, verde, azul y regiones cercanas no repiten color</a:t>
            </a:r>
          </a:p>
          <a:p>
            <a:r>
              <a:rPr lang="es-PA" dirty="0" smtClean="0"/>
              <a:t>Formulación del problema</a:t>
            </a:r>
          </a:p>
          <a:p>
            <a:pPr lvl="1"/>
            <a:r>
              <a:rPr lang="es-PA" dirty="0" smtClean="0"/>
              <a:t>X = {WA, NT, SA, Q, NSW, V, T}</a:t>
            </a:r>
          </a:p>
          <a:p>
            <a:pPr lvl="1"/>
            <a:r>
              <a:rPr lang="es-PA" dirty="0" smtClean="0"/>
              <a:t>Di = {rojo, verde, azul}</a:t>
            </a:r>
          </a:p>
          <a:p>
            <a:r>
              <a:rPr lang="es-PA" dirty="0" smtClean="0"/>
              <a:t>9 limitantes</a:t>
            </a:r>
          </a:p>
          <a:p>
            <a:pPr lvl="1"/>
            <a:r>
              <a:rPr lang="es-PA" dirty="0" smtClean="0"/>
              <a:t>C = {SA</a:t>
            </a:r>
            <a:r>
              <a:rPr lang="es-PA" dirty="0" smtClean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NT WA, NTQ, Q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</a:t>
            </a:r>
            <a:r>
              <a:rPr lang="es-PA" dirty="0" smtClean="0">
                <a:sym typeface="Symbol" panose="05050102010706020507" pitchFamily="18" charset="2"/>
              </a:rPr>
              <a:t> WA es lo mismo a {(SA,WA), SAWA}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Porqué representar un CSP</a:t>
            </a:r>
          </a:p>
          <a:p>
            <a:pPr lvl="1"/>
            <a:r>
              <a:rPr lang="es-PA" dirty="0" smtClean="0"/>
              <a:t>Fácil diseñar un problema vs SP</a:t>
            </a:r>
          </a:p>
          <a:p>
            <a:pPr lvl="1"/>
            <a:r>
              <a:rPr lang="es-PA" dirty="0" smtClean="0"/>
              <a:t>Más rápidos que espacio estado (elimina)</a:t>
            </a:r>
          </a:p>
          <a:p>
            <a:pPr lvl="2"/>
            <a:r>
              <a:rPr lang="es-PA" dirty="0" smtClean="0"/>
              <a:t>{SA = azul} 3^5 a 2^5 asignaciones</a:t>
            </a:r>
          </a:p>
          <a:p>
            <a:pPr lvl="1"/>
            <a:r>
              <a:rPr lang="es-PA" dirty="0" err="1" smtClean="0"/>
              <a:t>Asignacions</a:t>
            </a:r>
            <a:r>
              <a:rPr lang="es-PA" dirty="0" smtClean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 smtClean="0"/>
                  <a:t>Cada tarea de la línea de ensamble es una variable</a:t>
                </a:r>
              </a:p>
              <a:p>
                <a:r>
                  <a:rPr lang="es-PA" dirty="0" smtClean="0"/>
                  <a:t>valor = es el tiempo de la tarea</a:t>
                </a:r>
              </a:p>
              <a:p>
                <a:r>
                  <a:rPr lang="es-PA" dirty="0" smtClean="0"/>
                  <a:t>Limitante = cada tarea debe ejecutarse una tras otra</a:t>
                </a:r>
              </a:p>
              <a:p>
                <a:pPr lvl="1"/>
                <a:r>
                  <a:rPr lang="es-PA" dirty="0" smtClean="0"/>
                  <a:t>Rueda antes de chasis</a:t>
                </a:r>
              </a:p>
              <a:p>
                <a:r>
                  <a:rPr lang="es-PA" dirty="0" err="1" smtClean="0"/>
                  <a:t>p.e</a:t>
                </a:r>
                <a:r>
                  <a:rPr lang="es-PA" dirty="0" smtClean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 smtClean="0"/>
                  <a:t>Limitantes en este caso son de </a:t>
                </a:r>
                <a:r>
                  <a:rPr lang="es-PA" dirty="0" err="1" smtClean="0"/>
                  <a:t>precendencia</a:t>
                </a:r>
                <a:r>
                  <a:rPr lang="es-PA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 smtClean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Parece </a:t>
                </a:r>
                <a:r>
                  <a:rPr lang="es-PA" dirty="0" err="1" smtClean="0"/>
                  <a:t>compicado</a:t>
                </a:r>
                <a:r>
                  <a:rPr lang="es-PA" dirty="0" smtClean="0"/>
                  <a:t> pero reduce selecciones</a:t>
                </a:r>
              </a:p>
              <a:p>
                <a:pPr lvl="1"/>
                <a:r>
                  <a:rPr lang="es-PA" dirty="0" smtClean="0"/>
                  <a:t>Se necesita una tarea de inspección de </a:t>
                </a:r>
                <a:r>
                  <a:rPr lang="es-PA" dirty="0" err="1" smtClean="0"/>
                  <a:t>X+dx</a:t>
                </a:r>
                <a:r>
                  <a:rPr lang="es-PA" dirty="0" smtClean="0"/>
                  <a:t> &lt;= </a:t>
                </a:r>
                <a:r>
                  <a:rPr lang="es-PA" dirty="0" err="1" smtClean="0"/>
                  <a:t>Inspect</a:t>
                </a:r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Digamos que lo requerimos en 30 min Di = [1,2,3,…,27]</a:t>
                </a:r>
                <a:endParaRPr lang="es-PA" dirty="0"/>
              </a:p>
              <a:p>
                <a:pPr lvl="1"/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Dependiendo del tipo de problema</a:t>
            </a:r>
          </a:p>
          <a:p>
            <a:r>
              <a:rPr lang="es-PA" dirty="0" smtClean="0"/>
              <a:t>CSP puede complicar algo que</a:t>
            </a:r>
          </a:p>
          <a:p>
            <a:r>
              <a:rPr lang="es-PA" dirty="0" smtClean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CSP es para variables discretas, dominios finitos.</a:t>
            </a:r>
          </a:p>
          <a:p>
            <a:pPr lvl="1"/>
            <a:r>
              <a:rPr lang="es-PA" dirty="0" smtClean="0"/>
              <a:t>8 reinas, Q1@Q8 = variables, Di={1,2…8}</a:t>
            </a:r>
          </a:p>
          <a:p>
            <a:r>
              <a:rPr lang="es-PA" dirty="0" smtClean="0"/>
              <a:t>Un dominio discreto puede ser infinito</a:t>
            </a:r>
          </a:p>
          <a:p>
            <a:pPr lvl="1"/>
            <a:r>
              <a:rPr lang="es-PA" dirty="0" smtClean="0"/>
              <a:t>No ubicamos un tiempo de finalización</a:t>
            </a:r>
          </a:p>
          <a:p>
            <a:r>
              <a:rPr lang="es-PA" dirty="0" smtClean="0"/>
              <a:t>Debe haber un lenguaje limitado </a:t>
            </a:r>
            <a:r>
              <a:rPr lang="es-PA" dirty="0" err="1" smtClean="0"/>
              <a:t>apra</a:t>
            </a:r>
            <a:r>
              <a:rPr lang="es-PA" dirty="0" smtClean="0"/>
              <a:t> entender restricciones</a:t>
            </a:r>
          </a:p>
          <a:p>
            <a:pPr lvl="1"/>
            <a:r>
              <a:rPr lang="es-PA" dirty="0" smtClean="0"/>
              <a:t>T1 + d1 &lt; T2</a:t>
            </a:r>
          </a:p>
          <a:p>
            <a:r>
              <a:rPr lang="es-PA" dirty="0" smtClean="0"/>
              <a:t>Existen soluciones especiales para restricciones limitadas</a:t>
            </a:r>
            <a:endParaRPr lang="es-PA" dirty="0"/>
          </a:p>
          <a:p>
            <a:r>
              <a:rPr lang="es-PA" dirty="0" smtClean="0"/>
              <a:t>Algoritmos no lineales necesitan de restricciones no lineales</a:t>
            </a:r>
          </a:p>
          <a:p>
            <a:r>
              <a:rPr lang="es-PA" dirty="0" smtClean="0"/>
              <a:t>Restricciones continuas son comunes en problemas reales</a:t>
            </a:r>
          </a:p>
          <a:p>
            <a:pPr lvl="1"/>
            <a:r>
              <a:rPr lang="es-PA" dirty="0" smtClean="0"/>
              <a:t>Tiempo de inicio y fin de experimentos en el Hubble</a:t>
            </a:r>
          </a:p>
          <a:p>
            <a:r>
              <a:rPr lang="es-PA" dirty="0" smtClean="0"/>
              <a:t>Programación lineal son un </a:t>
            </a:r>
            <a:r>
              <a:rPr lang="es-PA" dirty="0" err="1" smtClean="0"/>
              <a:t>ejeplo</a:t>
            </a:r>
            <a:r>
              <a:rPr lang="es-PA" dirty="0" smtClean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Restricción más común es la limitante unaria</a:t>
            </a:r>
          </a:p>
          <a:p>
            <a:pPr lvl="1"/>
            <a:r>
              <a:rPr lang="es-PA" dirty="0" smtClean="0"/>
              <a:t>Restringe el valor a una sola variable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 del mapa en </a:t>
            </a:r>
            <a:r>
              <a:rPr lang="es-PA" dirty="0" err="1" smtClean="0"/>
              <a:t>SA</a:t>
            </a:r>
            <a:r>
              <a:rPr lang="es-PA" dirty="0" err="1" smtClean="0">
                <a:sym typeface="Symbol" panose="05050102010706020507" pitchFamily="18" charset="2"/>
              </a:rPr>
              <a:t></a:t>
            </a:r>
            <a:r>
              <a:rPr lang="es-PA" dirty="0" err="1" smtClean="0"/>
              <a:t>verde</a:t>
            </a:r>
            <a:endParaRPr lang="es-PA" dirty="0" smtClean="0"/>
          </a:p>
          <a:p>
            <a:r>
              <a:rPr lang="es-PA" dirty="0" smtClean="0"/>
              <a:t>Restricción binaria relaciona dos </a:t>
            </a:r>
            <a:r>
              <a:rPr lang="es-PA" dirty="0"/>
              <a:t>variables SA</a:t>
            </a:r>
            <a:r>
              <a:rPr lang="es-PA" dirty="0" smtClean="0">
                <a:sym typeface="Symbol" panose="05050102010706020507" pitchFamily="18" charset="2"/>
              </a:rPr>
              <a:t></a:t>
            </a:r>
            <a:r>
              <a:rPr lang="es-PA" dirty="0" smtClean="0"/>
              <a:t>NSW</a:t>
            </a:r>
          </a:p>
          <a:p>
            <a:pPr lvl="1"/>
            <a:r>
              <a:rPr lang="es-PA" dirty="0" smtClean="0"/>
              <a:t>Como en la gráfica</a:t>
            </a:r>
          </a:p>
          <a:p>
            <a:pPr lvl="1"/>
            <a:r>
              <a:rPr lang="es-PA" dirty="0" smtClean="0"/>
              <a:t>Pero podemos definir restricciones de más altas dimensiones</a:t>
            </a:r>
          </a:p>
          <a:p>
            <a:r>
              <a:rPr lang="es-PA" dirty="0" smtClean="0"/>
              <a:t>Restricción global es aquella que envuelve números arbitrarios</a:t>
            </a:r>
          </a:p>
          <a:p>
            <a:pPr lvl="1"/>
            <a:r>
              <a:rPr lang="es-PA" dirty="0" err="1" smtClean="0"/>
              <a:t>Alldiff</a:t>
            </a:r>
            <a:r>
              <a:rPr lang="es-PA" dirty="0" smtClean="0"/>
              <a:t> = todas las variables involucradas tienen diferentes valores</a:t>
            </a:r>
          </a:p>
          <a:p>
            <a:pPr lvl="1"/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Problemas </a:t>
            </a:r>
            <a:r>
              <a:rPr lang="es-PA" dirty="0" err="1" smtClean="0"/>
              <a:t>criptaritmicos</a:t>
            </a:r>
            <a:endParaRPr lang="es-PA" dirty="0" smtClean="0"/>
          </a:p>
          <a:p>
            <a:pPr lvl="2"/>
            <a:r>
              <a:rPr lang="es-PA" dirty="0" smtClean="0"/>
              <a:t>Letras representa diferentes dígitos</a:t>
            </a:r>
          </a:p>
          <a:p>
            <a:pPr lvl="2"/>
            <a:r>
              <a:rPr lang="es-PA" dirty="0" err="1" smtClean="0"/>
              <a:t>Cxx</a:t>
            </a:r>
            <a:r>
              <a:rPr lang="es-PA" dirty="0" smtClean="0"/>
              <a:t> son variables auxiliares (</a:t>
            </a:r>
            <a:r>
              <a:rPr lang="es-PA" dirty="0" err="1" smtClean="0"/>
              <a:t>carry</a:t>
            </a:r>
            <a:r>
              <a:rPr lang="es-PA" dirty="0" smtClean="0"/>
              <a:t>)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construir </a:t>
            </a:r>
            <a:r>
              <a:rPr lang="es-PA" dirty="0" err="1" smtClean="0"/>
              <a:t>uan</a:t>
            </a:r>
            <a:r>
              <a:rPr lang="es-PA" dirty="0" smtClean="0"/>
              <a:t> gráfica dual para representar un problema n-CSP</a:t>
            </a:r>
          </a:p>
          <a:p>
            <a:pPr lvl="1"/>
            <a:r>
              <a:rPr lang="es-PA" dirty="0" smtClean="0"/>
              <a:t>{X,Y,Z}</a:t>
            </a:r>
          </a:p>
          <a:p>
            <a:pPr lvl="1"/>
            <a:r>
              <a:rPr lang="es-PA" dirty="0" smtClean="0"/>
              <a:t>{(X,Y,Z,C1) y {(X,Y,Z,C2)}</a:t>
            </a:r>
          </a:p>
          <a:p>
            <a:pPr lvl="1"/>
            <a:r>
              <a:rPr lang="es-PA" dirty="0" smtClean="0"/>
              <a:t>Variables = {C1,C2}</a:t>
            </a:r>
            <a:endParaRPr lang="es-PA" dirty="0"/>
          </a:p>
          <a:p>
            <a:r>
              <a:rPr lang="es-PA" dirty="0" smtClean="0"/>
              <a:t>Se prefiere </a:t>
            </a:r>
            <a:r>
              <a:rPr lang="es-PA" dirty="0"/>
              <a:t>restricción global </a:t>
            </a:r>
            <a:r>
              <a:rPr lang="es-PA" dirty="0" smtClean="0"/>
              <a:t>vs una </a:t>
            </a:r>
            <a:r>
              <a:rPr lang="es-PA" dirty="0" err="1" smtClean="0"/>
              <a:t>Alldiff</a:t>
            </a:r>
            <a:r>
              <a:rPr lang="es-PA" dirty="0" smtClean="0"/>
              <a:t> porque:</a:t>
            </a:r>
          </a:p>
          <a:p>
            <a:pPr lvl="1"/>
            <a:r>
              <a:rPr lang="es-PA" dirty="0" smtClean="0"/>
              <a:t>Es fácil y menos propensa a error</a:t>
            </a:r>
          </a:p>
          <a:p>
            <a:pPr lvl="1"/>
            <a:r>
              <a:rPr lang="es-PA" dirty="0" smtClean="0"/>
              <a:t>Es posible realizar un algoritmo de inferencia</a:t>
            </a:r>
            <a:endParaRPr lang="es-PA" dirty="0"/>
          </a:p>
          <a:p>
            <a:r>
              <a:rPr lang="es-PA" dirty="0" smtClean="0"/>
              <a:t>Muchos problemas reales tienen restricciones optimizadas preferenciales</a:t>
            </a:r>
          </a:p>
          <a:p>
            <a:pPr lvl="1"/>
            <a:r>
              <a:rPr lang="es-PA" dirty="0" smtClean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En espacio estado solo se hace búsqueda</a:t>
            </a:r>
          </a:p>
          <a:p>
            <a:r>
              <a:rPr lang="es-PA" dirty="0" smtClean="0"/>
              <a:t>En CSP</a:t>
            </a:r>
          </a:p>
          <a:p>
            <a:pPr lvl="1"/>
            <a:r>
              <a:rPr lang="es-PA" dirty="0" smtClean="0"/>
              <a:t>Se puede buscar (asignación de variables a posibilidades)</a:t>
            </a:r>
          </a:p>
          <a:p>
            <a:pPr lvl="1"/>
            <a:r>
              <a:rPr lang="es-PA" dirty="0" smtClean="0"/>
              <a:t>Realizar algún tipo de inferencia (propagación de la restricción)</a:t>
            </a:r>
          </a:p>
          <a:p>
            <a:pPr lvl="2"/>
            <a:r>
              <a:rPr lang="es-PA" dirty="0" smtClean="0"/>
              <a:t>Reducir la restricción de una variable reduce los valores de otra</a:t>
            </a:r>
          </a:p>
          <a:p>
            <a:pPr lvl="1"/>
            <a:r>
              <a:rPr lang="es-PA" dirty="0" smtClean="0"/>
              <a:t>Hay consistencia local</a:t>
            </a:r>
          </a:p>
          <a:p>
            <a:pPr lvl="2"/>
            <a:r>
              <a:rPr lang="es-PA" dirty="0" smtClean="0"/>
              <a:t>Si se trata como gráfica y cada restricción binaria como un arco se pueden eliminar inconsistencias de la gráfica.</a:t>
            </a:r>
          </a:p>
          <a:p>
            <a:r>
              <a:rPr lang="es-PA" dirty="0" smtClean="0"/>
              <a:t>Consistencia del nodo</a:t>
            </a:r>
          </a:p>
          <a:p>
            <a:pPr lvl="1"/>
            <a:r>
              <a:rPr lang="es-PA" dirty="0" smtClean="0"/>
              <a:t>Los valores de la variable del dominio satisfacen las restricciones unarias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. Para SA en colorear el mapa empezamos con {rojo, verde, azul}</a:t>
            </a:r>
          </a:p>
          <a:p>
            <a:pPr lvl="1"/>
            <a:r>
              <a:rPr lang="es-PA" dirty="0" smtClean="0"/>
              <a:t>Como no puede ser verde se termina en {rojo, azul}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de Arco</a:t>
            </a:r>
          </a:p>
          <a:p>
            <a:pPr lvl="1"/>
            <a:r>
              <a:rPr lang="es-PA" dirty="0" smtClean="0"/>
              <a:t>Si cada valor en su dominio satisface las restricciones binarias.  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Y = X^2. {(</a:t>
            </a:r>
            <a:r>
              <a:rPr lang="es-PA" dirty="0" err="1" smtClean="0"/>
              <a:t>x,y</a:t>
            </a:r>
            <a:r>
              <a:rPr lang="es-PA" dirty="0" smtClean="0"/>
              <a:t>), {(0,0), (1,1), (2,4), (3,9)}}</a:t>
            </a:r>
          </a:p>
          <a:p>
            <a:pPr lvl="1"/>
            <a:r>
              <a:rPr lang="es-PA" dirty="0" smtClean="0"/>
              <a:t>Dominio X = {0,1,2,3}, Dominio Y = {0,1,4,9}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(SA, WA)</a:t>
            </a:r>
          </a:p>
          <a:p>
            <a:pPr lvl="2"/>
            <a:r>
              <a:rPr lang="es-PA" dirty="0" smtClean="0"/>
              <a:t>{(</a:t>
            </a:r>
            <a:r>
              <a:rPr lang="es-PA" dirty="0" err="1" smtClean="0"/>
              <a:t>r,v</a:t>
            </a:r>
            <a:r>
              <a:rPr lang="es-PA" dirty="0" smtClean="0"/>
              <a:t>), (</a:t>
            </a:r>
            <a:r>
              <a:rPr lang="es-PA" dirty="0" err="1" smtClean="0"/>
              <a:t>r,a</a:t>
            </a:r>
            <a:r>
              <a:rPr lang="es-PA" dirty="0" smtClean="0"/>
              <a:t>), (</a:t>
            </a:r>
            <a:r>
              <a:rPr lang="es-PA" dirty="0" err="1" smtClean="0"/>
              <a:t>v,r</a:t>
            </a:r>
            <a:r>
              <a:rPr lang="es-PA" dirty="0" smtClean="0"/>
              <a:t>), (</a:t>
            </a:r>
            <a:r>
              <a:rPr lang="es-PA" dirty="0" err="1" smtClean="0"/>
              <a:t>v,a</a:t>
            </a:r>
            <a:r>
              <a:rPr lang="es-PA" dirty="0" smtClean="0"/>
              <a:t>), (</a:t>
            </a:r>
            <a:r>
              <a:rPr lang="es-PA" dirty="0" err="1" smtClean="0"/>
              <a:t>b,r</a:t>
            </a:r>
            <a:r>
              <a:rPr lang="es-PA" dirty="0" smtClean="0"/>
              <a:t>), (</a:t>
            </a:r>
            <a:r>
              <a:rPr lang="es-PA" dirty="0" err="1" smtClean="0"/>
              <a:t>b,g</a:t>
            </a:r>
            <a:r>
              <a:rPr lang="es-PA" dirty="0" smtClean="0"/>
              <a:t>)}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1"/>
            <a:r>
              <a:rPr lang="es-PA" dirty="0" smtClean="0"/>
              <a:t>Complejidad O(d^2) en tiempo</a:t>
            </a:r>
          </a:p>
          <a:p>
            <a:pPr lvl="1"/>
            <a:r>
              <a:rPr lang="es-PA" dirty="0" smtClean="0"/>
              <a:t>Peor caso O(cd^3)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de Ruta</a:t>
            </a:r>
          </a:p>
          <a:p>
            <a:pPr lvl="1"/>
            <a:r>
              <a:rPr lang="es-PA" dirty="0" smtClean="0"/>
              <a:t>La consistencia de arco reduce el dominio de variables</a:t>
            </a:r>
          </a:p>
          <a:p>
            <a:pPr lvl="2"/>
            <a:r>
              <a:rPr lang="es-PA" dirty="0" smtClean="0"/>
              <a:t>A veces soluciona reduciendo el dominio a 1</a:t>
            </a:r>
          </a:p>
          <a:p>
            <a:pPr lvl="2"/>
            <a:r>
              <a:rPr lang="es-PA" dirty="0" smtClean="0"/>
              <a:t>O no resuelve (dominio = 0)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mapa de Australia</a:t>
            </a:r>
          </a:p>
          <a:p>
            <a:pPr lvl="2"/>
            <a:r>
              <a:rPr lang="es-PA" dirty="0" smtClean="0"/>
              <a:t>Con dos colores no se puede resolver el problema, se necesitan los 3</a:t>
            </a:r>
          </a:p>
          <a:p>
            <a:pPr lvl="1"/>
            <a:r>
              <a:rPr lang="es-PA" dirty="0" smtClean="0"/>
              <a:t>Observar el camino de {WA, SA} hacia la ruta de NT</a:t>
            </a:r>
          </a:p>
          <a:p>
            <a:pPr lvl="2"/>
            <a:r>
              <a:rPr lang="es-PA" dirty="0" smtClean="0"/>
              <a:t>{WA = A, SA = R} ni </a:t>
            </a:r>
            <a:r>
              <a:rPr lang="es-PA" dirty="0" err="1" smtClean="0"/>
              <a:t>visceversa</a:t>
            </a:r>
            <a:r>
              <a:rPr lang="es-PA" dirty="0" smtClean="0"/>
              <a:t> para la ruta NT</a:t>
            </a:r>
          </a:p>
          <a:p>
            <a:pPr lvl="2"/>
            <a:r>
              <a:rPr lang="es-PA" dirty="0" smtClean="0"/>
              <a:t>Quedamos eliminando ambas sin asignación a {WA, SA}</a:t>
            </a:r>
          </a:p>
          <a:p>
            <a:pPr lvl="2"/>
            <a:r>
              <a:rPr lang="es-PA" dirty="0" smtClean="0"/>
              <a:t>Existe un algoritmo que puede utilizarse para resolver este problema PC-2 (</a:t>
            </a:r>
            <a:r>
              <a:rPr lang="es-PA" dirty="0" err="1" smtClean="0"/>
              <a:t>Marcworth</a:t>
            </a:r>
            <a:r>
              <a:rPr lang="es-PA" dirty="0" smtClean="0"/>
              <a:t> 1977)</a:t>
            </a:r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K: Fuertes formas de propagación</a:t>
            </a:r>
          </a:p>
          <a:p>
            <a:pPr lvl="1"/>
            <a:r>
              <a:rPr lang="es-PA" dirty="0" smtClean="0"/>
              <a:t>CSP es K consistente si para k-1 variables y asignaciones consistentes de variables el valor puede ser asignado a la variable k-</a:t>
            </a:r>
            <a:r>
              <a:rPr lang="es-PA" dirty="0" err="1" smtClean="0"/>
              <a:t>esima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Un CSP es fuertemente consistente si todas son consistentes 1 a 1</a:t>
            </a:r>
          </a:p>
          <a:p>
            <a:pPr lvl="1"/>
            <a:r>
              <a:rPr lang="es-PA" dirty="0" smtClean="0"/>
              <a:t>Solución de tiempo O(n^2d)</a:t>
            </a:r>
          </a:p>
          <a:p>
            <a:r>
              <a:rPr lang="es-PA" dirty="0" smtClean="0"/>
              <a:t>Limitantes globales</a:t>
            </a:r>
          </a:p>
          <a:p>
            <a:pPr lvl="1"/>
            <a:r>
              <a:rPr lang="es-PA" dirty="0" smtClean="0"/>
              <a:t>Solamente involucra a un número de variables arbitrarias</a:t>
            </a:r>
          </a:p>
          <a:p>
            <a:pPr lvl="1"/>
            <a:r>
              <a:rPr lang="es-PA" dirty="0" smtClean="0"/>
              <a:t>Aplicados a problemas reales, como </a:t>
            </a:r>
            <a:r>
              <a:rPr lang="es-PA" dirty="0" err="1" smtClean="0"/>
              <a:t>p.e</a:t>
            </a:r>
            <a:r>
              <a:rPr lang="es-PA" dirty="0" smtClean="0"/>
              <a:t>. usando </a:t>
            </a:r>
            <a:r>
              <a:rPr lang="es-PA" dirty="0" err="1" smtClean="0"/>
              <a:t>alldiff</a:t>
            </a:r>
            <a:endParaRPr lang="es-PA" dirty="0" smtClean="0"/>
          </a:p>
          <a:p>
            <a:pPr lvl="1"/>
            <a:r>
              <a:rPr lang="es-PA" dirty="0" smtClean="0"/>
              <a:t>Sudoku</a:t>
            </a:r>
          </a:p>
          <a:p>
            <a:pPr lvl="2"/>
            <a:r>
              <a:rPr lang="es-PA" dirty="0" smtClean="0"/>
              <a:t>m variables, n posibilidades en donde m &gt; n la limitante no puede ser satisfecha.</a:t>
            </a:r>
          </a:p>
          <a:p>
            <a:pPr lvl="2"/>
            <a:r>
              <a:rPr lang="es-PA" dirty="0" smtClean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 smtClean="0"/>
              <a:t>Restricciones de recursos (</a:t>
            </a:r>
            <a:r>
              <a:rPr lang="es-PA" dirty="0" err="1" smtClean="0"/>
              <a:t>atmost</a:t>
            </a:r>
            <a:r>
              <a:rPr lang="es-PA" dirty="0" smtClean="0"/>
              <a:t>)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Propagaciones de Borde</a:t>
            </a:r>
          </a:p>
          <a:p>
            <a:pPr lvl="1"/>
            <a:r>
              <a:rPr lang="es-PA" dirty="0" smtClean="0"/>
              <a:t>F1 y F2</a:t>
            </a:r>
            <a:r>
              <a:rPr lang="es-PA" dirty="0"/>
              <a:t> </a:t>
            </a:r>
            <a:r>
              <a:rPr lang="es-PA" dirty="0" smtClean="0"/>
              <a:t>son 2 vuelos.  F1 = 165 y F2 = 385 de capacidad</a:t>
            </a:r>
          </a:p>
          <a:p>
            <a:pPr lvl="1"/>
            <a:r>
              <a:rPr lang="es-PA" dirty="0" smtClean="0"/>
              <a:t>Dominios iniciales D1 = [0, 165] D2 = [0, 385]</a:t>
            </a:r>
          </a:p>
          <a:p>
            <a:pPr lvl="1"/>
            <a:r>
              <a:rPr lang="es-PA" dirty="0" smtClean="0"/>
              <a:t>Limitante adicional F1 + F2 = 420.</a:t>
            </a:r>
          </a:p>
          <a:p>
            <a:pPr lvl="1"/>
            <a:r>
              <a:rPr lang="es-PA" dirty="0" smtClean="0"/>
              <a:t>Los dominios se reducen a D1 = [35, 165] D2 = [255, 368]</a:t>
            </a:r>
          </a:p>
          <a:p>
            <a:pPr lvl="1"/>
            <a:r>
              <a:rPr lang="es-PA" dirty="0" smtClean="0"/>
              <a:t>Es consistente porque para cada borde los valores de X y </a:t>
            </a:r>
            <a:r>
              <a:rPr lang="es-PA" dirty="0" err="1" smtClean="0"/>
              <a:t>Y</a:t>
            </a:r>
            <a:r>
              <a:rPr lang="es-PA" dirty="0" smtClean="0"/>
              <a:t> se satisfacen</a:t>
            </a:r>
          </a:p>
          <a:p>
            <a:pPr lvl="1"/>
            <a:endParaRPr lang="es-PA" dirty="0"/>
          </a:p>
          <a:p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81 cuadrados, con algunos dígitos del 1 al 9</a:t>
            </a:r>
          </a:p>
          <a:p>
            <a:pPr lvl="1"/>
            <a:r>
              <a:rPr lang="es-PA" dirty="0" smtClean="0"/>
              <a:t>Se debe de llenar de manera tal que no aparezcan filas y columnas con el mismo número</a:t>
            </a:r>
          </a:p>
          <a:p>
            <a:pPr lvl="1"/>
            <a:r>
              <a:rPr lang="es-PA" dirty="0" smtClean="0"/>
              <a:t>En el mismo cuadrado de 3x3 no deben repetirse los dígitos tampoco</a:t>
            </a:r>
          </a:p>
          <a:p>
            <a:pPr lvl="1"/>
            <a:r>
              <a:rPr lang="es-PA" dirty="0" smtClean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Variables</a:t>
            </a:r>
          </a:p>
          <a:p>
            <a:pPr lvl="2"/>
            <a:r>
              <a:rPr lang="es-PA" dirty="0" smtClean="0"/>
              <a:t>A1…A9</a:t>
            </a:r>
          </a:p>
          <a:p>
            <a:pPr lvl="2"/>
            <a:r>
              <a:rPr lang="es-PA" dirty="0" smtClean="0"/>
              <a:t>I1…I9</a:t>
            </a:r>
          </a:p>
          <a:p>
            <a:pPr lvl="1"/>
            <a:r>
              <a:rPr lang="es-PA" dirty="0" smtClean="0"/>
              <a:t>Dominio = {1,2,3…9}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(A1… A9)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(B1… B9)</a:t>
            </a:r>
          </a:p>
          <a:p>
            <a:r>
              <a:rPr lang="es-PA" dirty="0" smtClean="0"/>
              <a:t>…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(A1… I1)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(A2… I2)</a:t>
            </a:r>
          </a:p>
          <a:p>
            <a:r>
              <a:rPr lang="es-PA" dirty="0" smtClean="0"/>
              <a:t>…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(A1, A2, A3, B1, B2, B3, C1, C2, C3)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E6 = {4}</a:t>
            </a:r>
          </a:p>
          <a:p>
            <a:pPr lvl="1"/>
            <a:r>
              <a:rPr lang="es-PA" dirty="0" smtClean="0"/>
              <a:t>Para la caja 3x3 se puede remover 2,8,1,7</a:t>
            </a:r>
          </a:p>
          <a:p>
            <a:pPr lvl="1"/>
            <a:r>
              <a:rPr lang="es-PA" dirty="0" smtClean="0"/>
              <a:t>columna [6] = 5,6,2,8,9,3</a:t>
            </a:r>
          </a:p>
          <a:p>
            <a:r>
              <a:rPr lang="es-PA" dirty="0" smtClean="0"/>
              <a:t>Para I6</a:t>
            </a:r>
          </a:p>
          <a:p>
            <a:pPr lvl="1"/>
            <a:r>
              <a:rPr lang="es-PA" dirty="0" smtClean="0"/>
              <a:t>Remover 5,6,4,2,8,9,3</a:t>
            </a:r>
          </a:p>
          <a:p>
            <a:pPr lvl="1"/>
            <a:r>
              <a:rPr lang="es-PA" dirty="0" smtClean="0"/>
              <a:t>Caja 3x3 se puede remover 1 y solamente queda 7</a:t>
            </a:r>
          </a:p>
          <a:p>
            <a:r>
              <a:rPr lang="es-PA" dirty="0" smtClean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Sudoku esta diseñado para resolverse por inferencia sobre limitantes</a:t>
            </a:r>
          </a:p>
          <a:p>
            <a:r>
              <a:rPr lang="es-PA" dirty="0" smtClean="0"/>
              <a:t>Para resolver estos problemas podemos empezar con DLS</a:t>
            </a:r>
          </a:p>
          <a:p>
            <a:pPr lvl="1"/>
            <a:r>
              <a:rPr lang="es-PA" dirty="0" smtClean="0"/>
              <a:t>Estado = asignación parcial</a:t>
            </a:r>
          </a:p>
          <a:p>
            <a:pPr lvl="1"/>
            <a:r>
              <a:rPr lang="es-PA" dirty="0" smtClean="0"/>
              <a:t>Acción </a:t>
            </a:r>
            <a:r>
              <a:rPr lang="es-PA" dirty="0" err="1" smtClean="0"/>
              <a:t>var</a:t>
            </a:r>
            <a:r>
              <a:rPr lang="es-PA" dirty="0" smtClean="0"/>
              <a:t> = valor</a:t>
            </a:r>
            <a:endParaRPr lang="es-PA" dirty="0"/>
          </a:p>
          <a:p>
            <a:r>
              <a:rPr lang="es-PA" dirty="0" smtClean="0"/>
              <a:t>Hay que cumplir conmutatividad!</a:t>
            </a:r>
          </a:p>
          <a:p>
            <a:pPr lvl="1"/>
            <a:r>
              <a:rPr lang="es-PA" dirty="0" smtClean="0"/>
              <a:t>No importa el orden, siempre hay solución</a:t>
            </a:r>
            <a:endParaRPr lang="es-PA" dirty="0"/>
          </a:p>
          <a:p>
            <a:r>
              <a:rPr lang="es-PA" dirty="0" err="1" smtClean="0"/>
              <a:t>Backtrack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Mantiene una representación de estado</a:t>
            </a:r>
          </a:p>
          <a:p>
            <a:pPr lvl="1"/>
            <a:r>
              <a:rPr lang="es-PA" dirty="0" smtClean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Variables y orden de valores</a:t>
            </a:r>
          </a:p>
          <a:p>
            <a:pPr lvl="1"/>
            <a:r>
              <a:rPr lang="es-PA" dirty="0" smtClean="0"/>
              <a:t>Para </a:t>
            </a:r>
            <a:r>
              <a:rPr lang="es-PA" dirty="0" err="1" smtClean="0"/>
              <a:t>selecconar</a:t>
            </a:r>
            <a:r>
              <a:rPr lang="es-PA" dirty="0" smtClean="0"/>
              <a:t> la estrategia del algoritmo en SELECT-UNASSIGNED-VARIABLE</a:t>
            </a:r>
          </a:p>
          <a:p>
            <a:pPr lvl="2"/>
            <a:r>
              <a:rPr lang="es-PA" dirty="0" err="1" smtClean="0"/>
              <a:t>Selecionamos</a:t>
            </a:r>
            <a:r>
              <a:rPr lang="es-PA" dirty="0" smtClean="0"/>
              <a:t> la siguiente variable no asignada</a:t>
            </a:r>
          </a:p>
          <a:p>
            <a:pPr lvl="1"/>
            <a:r>
              <a:rPr lang="es-PA" dirty="0" err="1" smtClean="0"/>
              <a:t>Tambien</a:t>
            </a:r>
            <a:r>
              <a:rPr lang="es-PA" dirty="0" smtClean="0"/>
              <a:t> llamado MRV (</a:t>
            </a:r>
            <a:r>
              <a:rPr lang="es-PA" dirty="0" err="1" smtClean="0"/>
              <a:t>Minimun</a:t>
            </a:r>
            <a:r>
              <a:rPr lang="es-PA" dirty="0" smtClean="0"/>
              <a:t> </a:t>
            </a:r>
            <a:r>
              <a:rPr lang="es-PA" dirty="0" err="1" smtClean="0"/>
              <a:t>Remaining</a:t>
            </a:r>
            <a:r>
              <a:rPr lang="es-PA" dirty="0" smtClean="0"/>
              <a:t> </a:t>
            </a:r>
            <a:r>
              <a:rPr lang="es-PA" dirty="0" err="1" smtClean="0"/>
              <a:t>Values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Toma la variable que puede dar fallo a futuro</a:t>
            </a:r>
          </a:p>
          <a:p>
            <a:pPr lvl="2"/>
            <a:r>
              <a:rPr lang="es-PA" dirty="0" smtClean="0"/>
              <a:t>Hace la búsqueda, retorna error, esquiva búsquedas innecesarias</a:t>
            </a:r>
          </a:p>
          <a:p>
            <a:r>
              <a:rPr lang="es-PA" dirty="0" smtClean="0"/>
              <a:t>Para el caso de MRV donde es limitado se utiliza Heurística de grados</a:t>
            </a:r>
          </a:p>
          <a:p>
            <a:pPr lvl="1"/>
            <a:r>
              <a:rPr lang="es-PA" dirty="0" smtClean="0"/>
              <a:t>Reduce el factor de salto de futuras decisiones seleccionando la variable envuelta en la restricción más larga de características.</a:t>
            </a:r>
          </a:p>
          <a:p>
            <a:r>
              <a:rPr lang="es-PA" dirty="0" smtClean="0"/>
              <a:t>Luego de seleccionar la variable  se debe de saber como examinar los valores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Entrelazando la inferencia en la búsqueda</a:t>
            </a:r>
          </a:p>
          <a:p>
            <a:pPr lvl="1"/>
            <a:r>
              <a:rPr lang="es-PA" dirty="0" smtClean="0"/>
              <a:t>AC-3 puede reducir el dominio de variables</a:t>
            </a:r>
          </a:p>
          <a:p>
            <a:pPr lvl="1"/>
            <a:r>
              <a:rPr lang="es-PA" dirty="0" smtClean="0"/>
              <a:t>Inferencia puede ser más poderoso en el uso de búsqueda</a:t>
            </a:r>
          </a:p>
          <a:p>
            <a:r>
              <a:rPr lang="es-PA" dirty="0" smtClean="0"/>
              <a:t>Una forma simple de inferencia: forward </a:t>
            </a:r>
            <a:r>
              <a:rPr lang="es-PA" smtClean="0"/>
              <a:t>checking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6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xmlns="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xmlns="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9956</TotalTime>
  <Words>14438</Words>
  <Application>Microsoft Office PowerPoint</Application>
  <PresentationFormat>Panorámica</PresentationFormat>
  <Paragraphs>2245</Paragraphs>
  <Slides>190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190</vt:i4>
      </vt:variant>
    </vt:vector>
  </HeadingPairs>
  <TitlesOfParts>
    <vt:vector size="198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Presentación de PowerPoint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Presentación de PowerPoint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Presentación de PowerPoint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Presentación de PowerPoint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Presentación de PowerPoint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Presentación de PowerPoint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575</cp:revision>
  <dcterms:created xsi:type="dcterms:W3CDTF">2018-02-28T08:20:25Z</dcterms:created>
  <dcterms:modified xsi:type="dcterms:W3CDTF">2019-11-19T21:19:37Z</dcterms:modified>
</cp:coreProperties>
</file>